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omments/comment1.xml" ContentType="application/vnd.openxmlformats-officedocument.presentationml.comments+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0058400" cy="7772400"/>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25">
          <p15:clr>
            <a:srgbClr val="A4A3A4"/>
          </p15:clr>
        </p15:guide>
        <p15:guide id="2" orient="horz" pos="4428">
          <p15:clr>
            <a:srgbClr val="A4A3A4"/>
          </p15:clr>
        </p15:guide>
        <p15:guide id="3" orient="horz" pos="4081">
          <p15:clr>
            <a:srgbClr val="A4A3A4"/>
          </p15:clr>
        </p15:guide>
        <p15:guide id="4" orient="horz" pos="883">
          <p15:clr>
            <a:srgbClr val="A4A3A4"/>
          </p15:clr>
        </p15:guide>
        <p15:guide id="5" orient="horz" pos="157">
          <p15:clr>
            <a:srgbClr val="A4A3A4"/>
          </p15:clr>
        </p15:guide>
        <p15:guide id="6" pos="3168">
          <p15:clr>
            <a:srgbClr val="A4A3A4"/>
          </p15:clr>
        </p15:guide>
        <p15:guide id="7" pos="197">
          <p15:clr>
            <a:srgbClr val="A4A3A4"/>
          </p15:clr>
        </p15:guide>
        <p15:guide id="8" pos="6139">
          <p15:clr>
            <a:srgbClr val="A4A3A4"/>
          </p15:clr>
        </p15:guide>
        <p15:guide id="9" pos="3225">
          <p15:clr>
            <a:srgbClr val="A4A3A4"/>
          </p15:clr>
        </p15:guide>
        <p15:guide id="10" pos="311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iqaC7BCdN8LvgycVqiOBKcmeVp0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ustin Abraham" initials="" lastIdx="1" clrIdx="0"/>
  <p:cmAuthor id="1" name="Garrett Galvin"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9E75F-B931-4B60-A81D-E47A63C008C5}">
  <a:tblStyle styleId="{2C29E75F-B931-4B60-A81D-E47A63C008C5}"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7ED"/>
          </a:solidFill>
        </a:fill>
      </a:tcStyle>
    </a:wholeTbl>
    <a:band1H>
      <a:tcTxStyle/>
      <a:tcStyle>
        <a:tcBdr/>
        <a:fill>
          <a:solidFill>
            <a:srgbClr val="D0CCD9"/>
          </a:solidFill>
        </a:fill>
      </a:tcStyle>
    </a:band1H>
    <a:band2H>
      <a:tcTxStyle/>
      <a:tcStyle>
        <a:tcBdr/>
      </a:tcStyle>
    </a:band2H>
    <a:band1V>
      <a:tcTxStyle/>
      <a:tcStyle>
        <a:tcBdr/>
        <a:fill>
          <a:solidFill>
            <a:srgbClr val="D0CCD9"/>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89CBAAD3-6934-40FB-A092-56561846A20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1368" y="72"/>
      </p:cViewPr>
      <p:guideLst>
        <p:guide orient="horz" pos="2525"/>
        <p:guide orient="horz" pos="4428"/>
        <p:guide orient="horz" pos="4081"/>
        <p:guide orient="horz" pos="883"/>
        <p:guide orient="horz" pos="157"/>
        <p:guide pos="3168"/>
        <p:guide pos="197"/>
        <p:guide pos="6139"/>
        <p:guide pos="3225"/>
        <p:guide pos="31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slide" Target="slides/slide1.xml"/><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23"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usti\Downloads\pricevolum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C490D1"/>
            </a:solidFill>
            <a:ln>
              <a:noFill/>
            </a:ln>
            <a:effectLst/>
          </c:spPr>
          <c:invertIfNegative val="0"/>
          <c:dPt>
            <c:idx val="7"/>
            <c:invertIfNegative val="0"/>
            <c:bubble3D val="0"/>
            <c:spPr>
              <a:solidFill>
                <a:srgbClr val="ABDAFC"/>
              </a:solidFill>
              <a:ln>
                <a:noFill/>
              </a:ln>
              <a:effectLst/>
            </c:spPr>
            <c:extLst>
              <c:ext xmlns:c16="http://schemas.microsoft.com/office/drawing/2014/chart" uri="{C3380CC4-5D6E-409C-BE32-E72D297353CC}">
                <c16:uniqueId val="{00000001-3C20-4E63-BCF0-45360BBF4383}"/>
              </c:ext>
            </c:extLst>
          </c:dPt>
          <c:dPt>
            <c:idx val="8"/>
            <c:invertIfNegative val="0"/>
            <c:bubble3D val="0"/>
            <c:spPr>
              <a:solidFill>
                <a:srgbClr val="8F3985"/>
              </a:solidFill>
              <a:ln>
                <a:noFill/>
              </a:ln>
              <a:effectLst/>
            </c:spPr>
            <c:extLst>
              <c:ext xmlns:c16="http://schemas.microsoft.com/office/drawing/2014/chart" uri="{C3380CC4-5D6E-409C-BE32-E72D297353CC}">
                <c16:uniqueId val="{00000003-3C20-4E63-BCF0-45360BBF4383}"/>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'rec. summary_analystconensus'!$G$9:$G$17</c:f>
              <c:strCache>
                <c:ptCount val="9"/>
                <c:pt idx="0">
                  <c:v>J.P. Morgan</c:v>
                </c:pt>
                <c:pt idx="1">
                  <c:v>Goldman Sachs</c:v>
                </c:pt>
                <c:pt idx="2">
                  <c:v>Credit Suisse</c:v>
                </c:pt>
                <c:pt idx="3">
                  <c:v>Evercore</c:v>
                </c:pt>
                <c:pt idx="4">
                  <c:v>Morgan Stanley</c:v>
                </c:pt>
                <c:pt idx="5">
                  <c:v>BMO</c:v>
                </c:pt>
                <c:pt idx="6">
                  <c:v>Barclays</c:v>
                </c:pt>
                <c:pt idx="7">
                  <c:v>TCF</c:v>
                </c:pt>
                <c:pt idx="8">
                  <c:v>Average</c:v>
                </c:pt>
              </c:strCache>
            </c:strRef>
          </c:cat>
          <c:val>
            <c:numRef>
              <c:f>'rec. summary_analystconensus'!$H$9:$H$17</c:f>
              <c:numCache>
                <c:formatCode>_("$"* #,##0.00_);_("$"* \(#,##0.00\);_("$"* "-"??_);_(@_)</c:formatCode>
                <c:ptCount val="9"/>
                <c:pt idx="0">
                  <c:v>150</c:v>
                </c:pt>
                <c:pt idx="1">
                  <c:v>148</c:v>
                </c:pt>
                <c:pt idx="2">
                  <c:v>150.21</c:v>
                </c:pt>
                <c:pt idx="3">
                  <c:v>155</c:v>
                </c:pt>
                <c:pt idx="4">
                  <c:v>160</c:v>
                </c:pt>
                <c:pt idx="5">
                  <c:v>170</c:v>
                </c:pt>
                <c:pt idx="6">
                  <c:v>150</c:v>
                </c:pt>
                <c:pt idx="7">
                  <c:v>154</c:v>
                </c:pt>
                <c:pt idx="8">
                  <c:v>154.65125</c:v>
                </c:pt>
              </c:numCache>
            </c:numRef>
          </c:val>
          <c:extLst>
            <c:ext xmlns:c16="http://schemas.microsoft.com/office/drawing/2014/chart" uri="{C3380CC4-5D6E-409C-BE32-E72D297353CC}">
              <c16:uniqueId val="{00000004-3C20-4E63-BCF0-45360BBF4383}"/>
            </c:ext>
          </c:extLst>
        </c:ser>
        <c:dLbls>
          <c:dLblPos val="outEnd"/>
          <c:showLegendKey val="0"/>
          <c:showVal val="1"/>
          <c:showCatName val="0"/>
          <c:showSerName val="0"/>
          <c:showPercent val="0"/>
          <c:showBubbleSize val="0"/>
        </c:dLbls>
        <c:gapWidth val="182"/>
        <c:axId val="773372896"/>
        <c:axId val="770604784"/>
      </c:barChart>
      <c:catAx>
        <c:axId val="77337289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0604784"/>
        <c:crosses val="autoZero"/>
        <c:auto val="1"/>
        <c:lblAlgn val="ctr"/>
        <c:lblOffset val="100"/>
        <c:noMultiLvlLbl val="0"/>
      </c:catAx>
      <c:valAx>
        <c:axId val="770604784"/>
        <c:scaling>
          <c:orientation val="minMax"/>
        </c:scaling>
        <c:delete val="1"/>
        <c:axPos val="b"/>
        <c:majorGridlines>
          <c:spPr>
            <a:ln w="9525" cap="flat" cmpd="sng" algn="ctr">
              <a:solidFill>
                <a:schemeClr val="tx1">
                  <a:lumMod val="15000"/>
                  <a:lumOff val="85000"/>
                </a:schemeClr>
              </a:solidFill>
              <a:round/>
            </a:ln>
            <a:effectLst/>
          </c:spPr>
        </c:majorGridlines>
        <c:numFmt formatCode="_(&quot;$&quot;* #,##0.00_);_(&quot;$&quot;* \(#,##0.00\);_(&quot;$&quot;* &quot;-&quot;??_);_(@_)" sourceLinked="1"/>
        <c:majorTickMark val="out"/>
        <c:minorTickMark val="none"/>
        <c:tickLblPos val="nextTo"/>
        <c:crossAx val="7733728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PRICE VS. VOLUME L12M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1"/>
          <c:tx>
            <c:strRef>
              <c:f>'price chart'!$B$1</c:f>
              <c:strCache>
                <c:ptCount val="1"/>
                <c:pt idx="0">
                  <c:v> Price </c:v>
                </c:pt>
              </c:strCache>
            </c:strRef>
          </c:tx>
          <c:spPr>
            <a:ln w="19050" cap="rnd">
              <a:solidFill>
                <a:srgbClr val="8F3985"/>
              </a:solidFill>
              <a:round/>
            </a:ln>
            <a:effectLst/>
          </c:spPr>
          <c:marker>
            <c:symbol val="none"/>
          </c:marker>
          <c:cat>
            <c:numRef>
              <c:f>'price chart'!$A$2:$A$3780</c:f>
              <c:numCache>
                <c:formatCode>[$-1009]d/mmm/yy;@</c:formatCode>
                <c:ptCount val="3779"/>
                <c:pt idx="0">
                  <c:v>43689</c:v>
                </c:pt>
                <c:pt idx="1">
                  <c:v>43686</c:v>
                </c:pt>
                <c:pt idx="2">
                  <c:v>43685</c:v>
                </c:pt>
                <c:pt idx="3">
                  <c:v>43684</c:v>
                </c:pt>
                <c:pt idx="4">
                  <c:v>43683</c:v>
                </c:pt>
                <c:pt idx="5">
                  <c:v>43682</c:v>
                </c:pt>
                <c:pt idx="6">
                  <c:v>43679</c:v>
                </c:pt>
                <c:pt idx="7">
                  <c:v>43678</c:v>
                </c:pt>
                <c:pt idx="8">
                  <c:v>43677</c:v>
                </c:pt>
                <c:pt idx="9">
                  <c:v>43676</c:v>
                </c:pt>
                <c:pt idx="10">
                  <c:v>43675</c:v>
                </c:pt>
                <c:pt idx="11">
                  <c:v>43672</c:v>
                </c:pt>
                <c:pt idx="12">
                  <c:v>43671</c:v>
                </c:pt>
                <c:pt idx="13">
                  <c:v>43670</c:v>
                </c:pt>
                <c:pt idx="14">
                  <c:v>43669</c:v>
                </c:pt>
                <c:pt idx="15">
                  <c:v>43668</c:v>
                </c:pt>
                <c:pt idx="16">
                  <c:v>43665</c:v>
                </c:pt>
                <c:pt idx="17">
                  <c:v>43664</c:v>
                </c:pt>
                <c:pt idx="18">
                  <c:v>43663</c:v>
                </c:pt>
                <c:pt idx="19">
                  <c:v>43662</c:v>
                </c:pt>
                <c:pt idx="20">
                  <c:v>43661</c:v>
                </c:pt>
                <c:pt idx="21">
                  <c:v>43658</c:v>
                </c:pt>
                <c:pt idx="22">
                  <c:v>43657</c:v>
                </c:pt>
                <c:pt idx="23">
                  <c:v>43656</c:v>
                </c:pt>
                <c:pt idx="24">
                  <c:v>43655</c:v>
                </c:pt>
                <c:pt idx="25">
                  <c:v>43654</c:v>
                </c:pt>
                <c:pt idx="26">
                  <c:v>43651</c:v>
                </c:pt>
                <c:pt idx="27">
                  <c:v>43649</c:v>
                </c:pt>
                <c:pt idx="28">
                  <c:v>43648</c:v>
                </c:pt>
                <c:pt idx="29">
                  <c:v>43647</c:v>
                </c:pt>
                <c:pt idx="30">
                  <c:v>43644</c:v>
                </c:pt>
                <c:pt idx="31">
                  <c:v>43643</c:v>
                </c:pt>
                <c:pt idx="32">
                  <c:v>43642</c:v>
                </c:pt>
                <c:pt idx="33">
                  <c:v>43641</c:v>
                </c:pt>
                <c:pt idx="34">
                  <c:v>43640</c:v>
                </c:pt>
                <c:pt idx="35">
                  <c:v>43637</c:v>
                </c:pt>
                <c:pt idx="36">
                  <c:v>43636</c:v>
                </c:pt>
                <c:pt idx="37">
                  <c:v>43635</c:v>
                </c:pt>
                <c:pt idx="38">
                  <c:v>43634</c:v>
                </c:pt>
                <c:pt idx="39">
                  <c:v>43633</c:v>
                </c:pt>
                <c:pt idx="40">
                  <c:v>43630</c:v>
                </c:pt>
                <c:pt idx="41">
                  <c:v>43629</c:v>
                </c:pt>
                <c:pt idx="42">
                  <c:v>43628</c:v>
                </c:pt>
                <c:pt idx="43">
                  <c:v>43627</c:v>
                </c:pt>
                <c:pt idx="44">
                  <c:v>43626</c:v>
                </c:pt>
                <c:pt idx="45">
                  <c:v>43623</c:v>
                </c:pt>
                <c:pt idx="46">
                  <c:v>43622</c:v>
                </c:pt>
                <c:pt idx="47">
                  <c:v>43621</c:v>
                </c:pt>
                <c:pt idx="48">
                  <c:v>43620</c:v>
                </c:pt>
                <c:pt idx="49">
                  <c:v>43619</c:v>
                </c:pt>
                <c:pt idx="50">
                  <c:v>43616</c:v>
                </c:pt>
                <c:pt idx="51">
                  <c:v>43615</c:v>
                </c:pt>
                <c:pt idx="52">
                  <c:v>43614</c:v>
                </c:pt>
                <c:pt idx="53">
                  <c:v>43613</c:v>
                </c:pt>
                <c:pt idx="54">
                  <c:v>43609</c:v>
                </c:pt>
                <c:pt idx="55">
                  <c:v>43608</c:v>
                </c:pt>
                <c:pt idx="56">
                  <c:v>43607</c:v>
                </c:pt>
                <c:pt idx="57">
                  <c:v>43606</c:v>
                </c:pt>
                <c:pt idx="58">
                  <c:v>43605</c:v>
                </c:pt>
                <c:pt idx="59">
                  <c:v>43602</c:v>
                </c:pt>
                <c:pt idx="60">
                  <c:v>43601</c:v>
                </c:pt>
                <c:pt idx="61">
                  <c:v>43600</c:v>
                </c:pt>
                <c:pt idx="62">
                  <c:v>43599</c:v>
                </c:pt>
                <c:pt idx="63">
                  <c:v>43598</c:v>
                </c:pt>
                <c:pt idx="64">
                  <c:v>43595</c:v>
                </c:pt>
                <c:pt idx="65">
                  <c:v>43594</c:v>
                </c:pt>
                <c:pt idx="66">
                  <c:v>43593</c:v>
                </c:pt>
                <c:pt idx="67">
                  <c:v>43592</c:v>
                </c:pt>
                <c:pt idx="68">
                  <c:v>43591</c:v>
                </c:pt>
                <c:pt idx="69">
                  <c:v>43588</c:v>
                </c:pt>
                <c:pt idx="70">
                  <c:v>43587</c:v>
                </c:pt>
                <c:pt idx="71">
                  <c:v>43586</c:v>
                </c:pt>
                <c:pt idx="72">
                  <c:v>43585</c:v>
                </c:pt>
                <c:pt idx="73">
                  <c:v>43584</c:v>
                </c:pt>
                <c:pt idx="74">
                  <c:v>43581</c:v>
                </c:pt>
                <c:pt idx="75">
                  <c:v>43580</c:v>
                </c:pt>
                <c:pt idx="76">
                  <c:v>43579</c:v>
                </c:pt>
                <c:pt idx="77">
                  <c:v>43578</c:v>
                </c:pt>
                <c:pt idx="78">
                  <c:v>43577</c:v>
                </c:pt>
                <c:pt idx="79">
                  <c:v>43573</c:v>
                </c:pt>
                <c:pt idx="80">
                  <c:v>43572</c:v>
                </c:pt>
                <c:pt idx="81">
                  <c:v>43571</c:v>
                </c:pt>
                <c:pt idx="82">
                  <c:v>43570</c:v>
                </c:pt>
                <c:pt idx="83">
                  <c:v>43567</c:v>
                </c:pt>
                <c:pt idx="84">
                  <c:v>43566</c:v>
                </c:pt>
                <c:pt idx="85">
                  <c:v>43565</c:v>
                </c:pt>
                <c:pt idx="86">
                  <c:v>43564</c:v>
                </c:pt>
                <c:pt idx="87">
                  <c:v>43563</c:v>
                </c:pt>
                <c:pt idx="88">
                  <c:v>43560</c:v>
                </c:pt>
                <c:pt idx="89">
                  <c:v>43559</c:v>
                </c:pt>
                <c:pt idx="90">
                  <c:v>43558</c:v>
                </c:pt>
                <c:pt idx="91">
                  <c:v>43557</c:v>
                </c:pt>
                <c:pt idx="92">
                  <c:v>43556</c:v>
                </c:pt>
                <c:pt idx="93">
                  <c:v>43553</c:v>
                </c:pt>
                <c:pt idx="94">
                  <c:v>43552</c:v>
                </c:pt>
                <c:pt idx="95">
                  <c:v>43551</c:v>
                </c:pt>
                <c:pt idx="96">
                  <c:v>43550</c:v>
                </c:pt>
                <c:pt idx="97">
                  <c:v>43549</c:v>
                </c:pt>
                <c:pt idx="98">
                  <c:v>43546</c:v>
                </c:pt>
                <c:pt idx="99">
                  <c:v>43545</c:v>
                </c:pt>
                <c:pt idx="100">
                  <c:v>43544</c:v>
                </c:pt>
                <c:pt idx="101">
                  <c:v>43543</c:v>
                </c:pt>
                <c:pt idx="102">
                  <c:v>43542</c:v>
                </c:pt>
                <c:pt idx="103">
                  <c:v>43539</c:v>
                </c:pt>
                <c:pt idx="104">
                  <c:v>43538</c:v>
                </c:pt>
                <c:pt idx="105">
                  <c:v>43537</c:v>
                </c:pt>
                <c:pt idx="106">
                  <c:v>43536</c:v>
                </c:pt>
                <c:pt idx="107">
                  <c:v>43535</c:v>
                </c:pt>
                <c:pt idx="108">
                  <c:v>43532</c:v>
                </c:pt>
                <c:pt idx="109">
                  <c:v>43531</c:v>
                </c:pt>
                <c:pt idx="110">
                  <c:v>43530</c:v>
                </c:pt>
                <c:pt idx="111">
                  <c:v>43529</c:v>
                </c:pt>
                <c:pt idx="112">
                  <c:v>43528</c:v>
                </c:pt>
                <c:pt idx="113">
                  <c:v>43525</c:v>
                </c:pt>
                <c:pt idx="114">
                  <c:v>43524</c:v>
                </c:pt>
                <c:pt idx="115">
                  <c:v>43523</c:v>
                </c:pt>
                <c:pt idx="116">
                  <c:v>43522</c:v>
                </c:pt>
                <c:pt idx="117">
                  <c:v>43521</c:v>
                </c:pt>
                <c:pt idx="118">
                  <c:v>43518</c:v>
                </c:pt>
                <c:pt idx="119">
                  <c:v>43517</c:v>
                </c:pt>
                <c:pt idx="120">
                  <c:v>43516</c:v>
                </c:pt>
                <c:pt idx="121">
                  <c:v>43515</c:v>
                </c:pt>
                <c:pt idx="122">
                  <c:v>43511</c:v>
                </c:pt>
                <c:pt idx="123">
                  <c:v>43510</c:v>
                </c:pt>
                <c:pt idx="124">
                  <c:v>43509</c:v>
                </c:pt>
                <c:pt idx="125">
                  <c:v>43508</c:v>
                </c:pt>
                <c:pt idx="126">
                  <c:v>43507</c:v>
                </c:pt>
                <c:pt idx="127">
                  <c:v>43504</c:v>
                </c:pt>
                <c:pt idx="128">
                  <c:v>43503</c:v>
                </c:pt>
                <c:pt idx="129">
                  <c:v>43502</c:v>
                </c:pt>
                <c:pt idx="130">
                  <c:v>43501</c:v>
                </c:pt>
                <c:pt idx="131">
                  <c:v>43500</c:v>
                </c:pt>
                <c:pt idx="132">
                  <c:v>43497</c:v>
                </c:pt>
                <c:pt idx="133">
                  <c:v>43496</c:v>
                </c:pt>
                <c:pt idx="134">
                  <c:v>43495</c:v>
                </c:pt>
                <c:pt idx="135">
                  <c:v>43494</c:v>
                </c:pt>
                <c:pt idx="136">
                  <c:v>43493</c:v>
                </c:pt>
                <c:pt idx="137">
                  <c:v>43490</c:v>
                </c:pt>
                <c:pt idx="138">
                  <c:v>43489</c:v>
                </c:pt>
                <c:pt idx="139">
                  <c:v>43488</c:v>
                </c:pt>
                <c:pt idx="140">
                  <c:v>43487</c:v>
                </c:pt>
                <c:pt idx="141">
                  <c:v>43483</c:v>
                </c:pt>
                <c:pt idx="142">
                  <c:v>43482</c:v>
                </c:pt>
                <c:pt idx="143">
                  <c:v>43481</c:v>
                </c:pt>
                <c:pt idx="144">
                  <c:v>43480</c:v>
                </c:pt>
                <c:pt idx="145">
                  <c:v>43479</c:v>
                </c:pt>
                <c:pt idx="146">
                  <c:v>43476</c:v>
                </c:pt>
                <c:pt idx="147">
                  <c:v>43475</c:v>
                </c:pt>
                <c:pt idx="148">
                  <c:v>43474</c:v>
                </c:pt>
                <c:pt idx="149">
                  <c:v>43473</c:v>
                </c:pt>
                <c:pt idx="150">
                  <c:v>43472</c:v>
                </c:pt>
                <c:pt idx="151">
                  <c:v>43469</c:v>
                </c:pt>
                <c:pt idx="152">
                  <c:v>43468</c:v>
                </c:pt>
                <c:pt idx="153">
                  <c:v>43467</c:v>
                </c:pt>
                <c:pt idx="154">
                  <c:v>43465</c:v>
                </c:pt>
                <c:pt idx="155">
                  <c:v>43462</c:v>
                </c:pt>
                <c:pt idx="156">
                  <c:v>43461</c:v>
                </c:pt>
                <c:pt idx="157">
                  <c:v>43460</c:v>
                </c:pt>
                <c:pt idx="158">
                  <c:v>43458</c:v>
                </c:pt>
                <c:pt idx="159">
                  <c:v>43455</c:v>
                </c:pt>
                <c:pt idx="160">
                  <c:v>43454</c:v>
                </c:pt>
                <c:pt idx="161">
                  <c:v>43453</c:v>
                </c:pt>
                <c:pt idx="162">
                  <c:v>43452</c:v>
                </c:pt>
                <c:pt idx="163">
                  <c:v>43451</c:v>
                </c:pt>
                <c:pt idx="164">
                  <c:v>43448</c:v>
                </c:pt>
                <c:pt idx="165">
                  <c:v>43447</c:v>
                </c:pt>
                <c:pt idx="166">
                  <c:v>43446</c:v>
                </c:pt>
                <c:pt idx="167">
                  <c:v>43445</c:v>
                </c:pt>
                <c:pt idx="168">
                  <c:v>43444</c:v>
                </c:pt>
                <c:pt idx="169">
                  <c:v>43441</c:v>
                </c:pt>
                <c:pt idx="170">
                  <c:v>43440</c:v>
                </c:pt>
                <c:pt idx="171">
                  <c:v>43438</c:v>
                </c:pt>
                <c:pt idx="172">
                  <c:v>43437</c:v>
                </c:pt>
                <c:pt idx="173">
                  <c:v>43434</c:v>
                </c:pt>
                <c:pt idx="174">
                  <c:v>43433</c:v>
                </c:pt>
                <c:pt idx="175">
                  <c:v>43432</c:v>
                </c:pt>
                <c:pt idx="176">
                  <c:v>43431</c:v>
                </c:pt>
                <c:pt idx="177">
                  <c:v>43430</c:v>
                </c:pt>
                <c:pt idx="178">
                  <c:v>43427</c:v>
                </c:pt>
                <c:pt idx="179">
                  <c:v>43425</c:v>
                </c:pt>
                <c:pt idx="180">
                  <c:v>43424</c:v>
                </c:pt>
                <c:pt idx="181">
                  <c:v>43423</c:v>
                </c:pt>
                <c:pt idx="182">
                  <c:v>43420</c:v>
                </c:pt>
                <c:pt idx="183">
                  <c:v>43419</c:v>
                </c:pt>
                <c:pt idx="184">
                  <c:v>43418</c:v>
                </c:pt>
                <c:pt idx="185">
                  <c:v>43417</c:v>
                </c:pt>
                <c:pt idx="186">
                  <c:v>43416</c:v>
                </c:pt>
                <c:pt idx="187">
                  <c:v>43413</c:v>
                </c:pt>
                <c:pt idx="188">
                  <c:v>43412</c:v>
                </c:pt>
                <c:pt idx="189">
                  <c:v>43411</c:v>
                </c:pt>
                <c:pt idx="190">
                  <c:v>43410</c:v>
                </c:pt>
                <c:pt idx="191">
                  <c:v>43409</c:v>
                </c:pt>
                <c:pt idx="192">
                  <c:v>43406</c:v>
                </c:pt>
                <c:pt idx="193">
                  <c:v>43405</c:v>
                </c:pt>
                <c:pt idx="194">
                  <c:v>43404</c:v>
                </c:pt>
                <c:pt idx="195">
                  <c:v>43403</c:v>
                </c:pt>
                <c:pt idx="196">
                  <c:v>43402</c:v>
                </c:pt>
                <c:pt idx="197">
                  <c:v>43399</c:v>
                </c:pt>
                <c:pt idx="198">
                  <c:v>43398</c:v>
                </c:pt>
                <c:pt idx="199">
                  <c:v>43397</c:v>
                </c:pt>
                <c:pt idx="200">
                  <c:v>43396</c:v>
                </c:pt>
                <c:pt idx="201">
                  <c:v>43395</c:v>
                </c:pt>
                <c:pt idx="202">
                  <c:v>43392</c:v>
                </c:pt>
                <c:pt idx="203">
                  <c:v>43391</c:v>
                </c:pt>
                <c:pt idx="204">
                  <c:v>43390</c:v>
                </c:pt>
                <c:pt idx="205">
                  <c:v>43389</c:v>
                </c:pt>
                <c:pt idx="206">
                  <c:v>43388</c:v>
                </c:pt>
                <c:pt idx="207">
                  <c:v>43385</c:v>
                </c:pt>
                <c:pt idx="208">
                  <c:v>43384</c:v>
                </c:pt>
                <c:pt idx="209">
                  <c:v>43383</c:v>
                </c:pt>
                <c:pt idx="210">
                  <c:v>43382</c:v>
                </c:pt>
                <c:pt idx="211">
                  <c:v>43381</c:v>
                </c:pt>
                <c:pt idx="212">
                  <c:v>43378</c:v>
                </c:pt>
                <c:pt idx="213">
                  <c:v>43377</c:v>
                </c:pt>
                <c:pt idx="214">
                  <c:v>43376</c:v>
                </c:pt>
                <c:pt idx="215">
                  <c:v>43375</c:v>
                </c:pt>
                <c:pt idx="216">
                  <c:v>43374</c:v>
                </c:pt>
                <c:pt idx="217">
                  <c:v>43371</c:v>
                </c:pt>
                <c:pt idx="218">
                  <c:v>43370</c:v>
                </c:pt>
                <c:pt idx="219">
                  <c:v>43369</c:v>
                </c:pt>
                <c:pt idx="220">
                  <c:v>43368</c:v>
                </c:pt>
                <c:pt idx="221">
                  <c:v>43367</c:v>
                </c:pt>
                <c:pt idx="222">
                  <c:v>43364</c:v>
                </c:pt>
                <c:pt idx="223">
                  <c:v>43363</c:v>
                </c:pt>
                <c:pt idx="224">
                  <c:v>43362</c:v>
                </c:pt>
                <c:pt idx="225">
                  <c:v>43361</c:v>
                </c:pt>
                <c:pt idx="226">
                  <c:v>43360</c:v>
                </c:pt>
                <c:pt idx="227">
                  <c:v>43357</c:v>
                </c:pt>
                <c:pt idx="228">
                  <c:v>43356</c:v>
                </c:pt>
                <c:pt idx="229">
                  <c:v>43355</c:v>
                </c:pt>
                <c:pt idx="230">
                  <c:v>43354</c:v>
                </c:pt>
                <c:pt idx="231">
                  <c:v>43353</c:v>
                </c:pt>
                <c:pt idx="232">
                  <c:v>43350</c:v>
                </c:pt>
                <c:pt idx="233">
                  <c:v>43349</c:v>
                </c:pt>
                <c:pt idx="234">
                  <c:v>43348</c:v>
                </c:pt>
                <c:pt idx="235">
                  <c:v>43347</c:v>
                </c:pt>
                <c:pt idx="236">
                  <c:v>43343</c:v>
                </c:pt>
                <c:pt idx="237">
                  <c:v>43342</c:v>
                </c:pt>
                <c:pt idx="238">
                  <c:v>43341</c:v>
                </c:pt>
                <c:pt idx="239">
                  <c:v>43340</c:v>
                </c:pt>
                <c:pt idx="240">
                  <c:v>43339</c:v>
                </c:pt>
                <c:pt idx="241">
                  <c:v>43336</c:v>
                </c:pt>
                <c:pt idx="242">
                  <c:v>43335</c:v>
                </c:pt>
                <c:pt idx="243">
                  <c:v>43334</c:v>
                </c:pt>
                <c:pt idx="244">
                  <c:v>43333</c:v>
                </c:pt>
                <c:pt idx="245">
                  <c:v>43332</c:v>
                </c:pt>
                <c:pt idx="246">
                  <c:v>43329</c:v>
                </c:pt>
                <c:pt idx="247">
                  <c:v>43328</c:v>
                </c:pt>
                <c:pt idx="248">
                  <c:v>43327</c:v>
                </c:pt>
                <c:pt idx="249">
                  <c:v>43326</c:v>
                </c:pt>
                <c:pt idx="250">
                  <c:v>43325</c:v>
                </c:pt>
                <c:pt idx="251">
                  <c:v>43322</c:v>
                </c:pt>
              </c:numCache>
            </c:numRef>
          </c:cat>
          <c:val>
            <c:numRef>
              <c:f>'price chart'!$B$2:$B$3780</c:f>
              <c:numCache>
                <c:formatCode>_-"$"* #,##0.00_-;\-"$"* #,##0.00_-;_-"$"* "-"??_-;_-@_-</c:formatCode>
                <c:ptCount val="3779"/>
                <c:pt idx="0">
                  <c:v>136.41569999999999</c:v>
                </c:pt>
                <c:pt idx="1">
                  <c:v>138.52000000000001</c:v>
                </c:pt>
                <c:pt idx="2">
                  <c:v>137.88999999999999</c:v>
                </c:pt>
                <c:pt idx="3">
                  <c:v>134.86000000000001</c:v>
                </c:pt>
                <c:pt idx="4">
                  <c:v>141.87</c:v>
                </c:pt>
                <c:pt idx="5">
                  <c:v>138.30000000000001</c:v>
                </c:pt>
                <c:pt idx="6">
                  <c:v>141.71</c:v>
                </c:pt>
                <c:pt idx="7">
                  <c:v>141.85</c:v>
                </c:pt>
                <c:pt idx="8">
                  <c:v>143.01</c:v>
                </c:pt>
                <c:pt idx="9">
                  <c:v>144.93</c:v>
                </c:pt>
                <c:pt idx="10">
                  <c:v>146.38999999999999</c:v>
                </c:pt>
                <c:pt idx="11">
                  <c:v>144.65</c:v>
                </c:pt>
                <c:pt idx="12">
                  <c:v>143.21</c:v>
                </c:pt>
                <c:pt idx="13">
                  <c:v>141.29</c:v>
                </c:pt>
                <c:pt idx="14">
                  <c:v>141.26</c:v>
                </c:pt>
                <c:pt idx="15">
                  <c:v>140.84</c:v>
                </c:pt>
                <c:pt idx="16">
                  <c:v>139.85</c:v>
                </c:pt>
                <c:pt idx="17">
                  <c:v>141.63</c:v>
                </c:pt>
                <c:pt idx="18">
                  <c:v>142.57</c:v>
                </c:pt>
                <c:pt idx="19">
                  <c:v>144.30000000000001</c:v>
                </c:pt>
                <c:pt idx="20">
                  <c:v>145.06</c:v>
                </c:pt>
                <c:pt idx="21">
                  <c:v>144.88</c:v>
                </c:pt>
                <c:pt idx="22">
                  <c:v>143.56</c:v>
                </c:pt>
                <c:pt idx="23">
                  <c:v>143.54</c:v>
                </c:pt>
                <c:pt idx="24">
                  <c:v>141.61000000000001</c:v>
                </c:pt>
                <c:pt idx="25">
                  <c:v>141.02000000000001</c:v>
                </c:pt>
                <c:pt idx="26">
                  <c:v>142.44999999999999</c:v>
                </c:pt>
                <c:pt idx="27">
                  <c:v>142.97999999999999</c:v>
                </c:pt>
                <c:pt idx="28">
                  <c:v>142.53</c:v>
                </c:pt>
                <c:pt idx="29">
                  <c:v>141.65</c:v>
                </c:pt>
                <c:pt idx="30">
                  <c:v>139.63999999999999</c:v>
                </c:pt>
                <c:pt idx="31">
                  <c:v>139.30000000000001</c:v>
                </c:pt>
                <c:pt idx="32">
                  <c:v>140.4</c:v>
                </c:pt>
                <c:pt idx="33">
                  <c:v>139.94</c:v>
                </c:pt>
                <c:pt idx="34">
                  <c:v>139.22</c:v>
                </c:pt>
                <c:pt idx="35">
                  <c:v>140.22999999999999</c:v>
                </c:pt>
                <c:pt idx="36">
                  <c:v>142.02000000000001</c:v>
                </c:pt>
                <c:pt idx="37">
                  <c:v>140.91999999999999</c:v>
                </c:pt>
                <c:pt idx="38">
                  <c:v>139.24</c:v>
                </c:pt>
                <c:pt idx="39">
                  <c:v>140.97</c:v>
                </c:pt>
                <c:pt idx="40">
                  <c:v>141.65</c:v>
                </c:pt>
                <c:pt idx="41">
                  <c:v>141.74</c:v>
                </c:pt>
                <c:pt idx="42">
                  <c:v>135.72</c:v>
                </c:pt>
                <c:pt idx="43">
                  <c:v>135.08000000000001</c:v>
                </c:pt>
                <c:pt idx="44">
                  <c:v>137.07</c:v>
                </c:pt>
                <c:pt idx="45">
                  <c:v>138.04</c:v>
                </c:pt>
                <c:pt idx="46">
                  <c:v>137.21</c:v>
                </c:pt>
                <c:pt idx="47">
                  <c:v>135.94</c:v>
                </c:pt>
                <c:pt idx="48">
                  <c:v>134.82</c:v>
                </c:pt>
                <c:pt idx="49">
                  <c:v>132.47</c:v>
                </c:pt>
                <c:pt idx="50">
                  <c:v>132.04</c:v>
                </c:pt>
                <c:pt idx="51">
                  <c:v>132.19999999999999</c:v>
                </c:pt>
                <c:pt idx="52">
                  <c:v>131.57</c:v>
                </c:pt>
                <c:pt idx="53">
                  <c:v>132.62</c:v>
                </c:pt>
                <c:pt idx="54">
                  <c:v>132.79</c:v>
                </c:pt>
                <c:pt idx="55">
                  <c:v>132.72999999999999</c:v>
                </c:pt>
                <c:pt idx="56">
                  <c:v>133.85</c:v>
                </c:pt>
                <c:pt idx="57">
                  <c:v>134.09</c:v>
                </c:pt>
                <c:pt idx="58">
                  <c:v>133.91</c:v>
                </c:pt>
                <c:pt idx="59">
                  <c:v>135.04</c:v>
                </c:pt>
                <c:pt idx="60">
                  <c:v>135.5</c:v>
                </c:pt>
                <c:pt idx="61">
                  <c:v>134.68</c:v>
                </c:pt>
                <c:pt idx="62">
                  <c:v>133.19999999999999</c:v>
                </c:pt>
                <c:pt idx="63">
                  <c:v>131.34</c:v>
                </c:pt>
                <c:pt idx="64">
                  <c:v>134.04</c:v>
                </c:pt>
                <c:pt idx="65">
                  <c:v>133.59</c:v>
                </c:pt>
                <c:pt idx="66">
                  <c:v>134.99</c:v>
                </c:pt>
                <c:pt idx="67">
                  <c:v>133.44</c:v>
                </c:pt>
                <c:pt idx="68">
                  <c:v>135</c:v>
                </c:pt>
                <c:pt idx="69">
                  <c:v>134.33000000000001</c:v>
                </c:pt>
                <c:pt idx="70">
                  <c:v>134.13999999999999</c:v>
                </c:pt>
                <c:pt idx="71">
                  <c:v>136.38</c:v>
                </c:pt>
                <c:pt idx="72">
                  <c:v>136.97</c:v>
                </c:pt>
                <c:pt idx="73">
                  <c:v>139.30000000000001</c:v>
                </c:pt>
                <c:pt idx="74">
                  <c:v>139.91999999999999</c:v>
                </c:pt>
                <c:pt idx="75">
                  <c:v>137.24</c:v>
                </c:pt>
                <c:pt idx="76">
                  <c:v>135.1</c:v>
                </c:pt>
                <c:pt idx="77">
                  <c:v>133.36000000000001</c:v>
                </c:pt>
                <c:pt idx="78">
                  <c:v>131.68</c:v>
                </c:pt>
                <c:pt idx="79">
                  <c:v>132.44999999999999</c:v>
                </c:pt>
                <c:pt idx="80">
                  <c:v>131.75</c:v>
                </c:pt>
                <c:pt idx="81">
                  <c:v>129.9</c:v>
                </c:pt>
                <c:pt idx="82">
                  <c:v>132.04</c:v>
                </c:pt>
                <c:pt idx="83">
                  <c:v>130.06</c:v>
                </c:pt>
                <c:pt idx="84">
                  <c:v>116.6</c:v>
                </c:pt>
                <c:pt idx="85">
                  <c:v>117.16</c:v>
                </c:pt>
                <c:pt idx="86">
                  <c:v>116.86</c:v>
                </c:pt>
                <c:pt idx="87">
                  <c:v>114.96</c:v>
                </c:pt>
                <c:pt idx="88">
                  <c:v>115</c:v>
                </c:pt>
                <c:pt idx="89">
                  <c:v>114.75</c:v>
                </c:pt>
                <c:pt idx="90">
                  <c:v>112.52</c:v>
                </c:pt>
                <c:pt idx="91">
                  <c:v>111.96</c:v>
                </c:pt>
                <c:pt idx="92">
                  <c:v>112.51</c:v>
                </c:pt>
                <c:pt idx="93">
                  <c:v>111.03</c:v>
                </c:pt>
                <c:pt idx="94">
                  <c:v>110.71</c:v>
                </c:pt>
                <c:pt idx="95">
                  <c:v>110.28</c:v>
                </c:pt>
                <c:pt idx="96">
                  <c:v>110.14</c:v>
                </c:pt>
                <c:pt idx="97">
                  <c:v>107.79</c:v>
                </c:pt>
                <c:pt idx="98">
                  <c:v>108.23</c:v>
                </c:pt>
                <c:pt idx="99">
                  <c:v>108.66</c:v>
                </c:pt>
                <c:pt idx="100">
                  <c:v>109.99</c:v>
                </c:pt>
                <c:pt idx="101">
                  <c:v>110</c:v>
                </c:pt>
                <c:pt idx="102">
                  <c:v>113.12</c:v>
                </c:pt>
                <c:pt idx="103">
                  <c:v>114.96</c:v>
                </c:pt>
                <c:pt idx="104">
                  <c:v>114.48</c:v>
                </c:pt>
                <c:pt idx="105">
                  <c:v>114.09</c:v>
                </c:pt>
                <c:pt idx="106">
                  <c:v>114.73</c:v>
                </c:pt>
                <c:pt idx="107">
                  <c:v>114.75</c:v>
                </c:pt>
                <c:pt idx="108">
                  <c:v>113.81</c:v>
                </c:pt>
                <c:pt idx="109">
                  <c:v>114.01</c:v>
                </c:pt>
                <c:pt idx="110">
                  <c:v>114.85</c:v>
                </c:pt>
                <c:pt idx="111">
                  <c:v>114</c:v>
                </c:pt>
                <c:pt idx="112">
                  <c:v>114.33</c:v>
                </c:pt>
                <c:pt idx="113">
                  <c:v>114.01</c:v>
                </c:pt>
                <c:pt idx="114">
                  <c:v>112.84</c:v>
                </c:pt>
                <c:pt idx="115">
                  <c:v>112.78</c:v>
                </c:pt>
                <c:pt idx="116">
                  <c:v>113.5</c:v>
                </c:pt>
                <c:pt idx="117">
                  <c:v>113.59</c:v>
                </c:pt>
                <c:pt idx="118">
                  <c:v>115.25</c:v>
                </c:pt>
                <c:pt idx="119">
                  <c:v>114.29</c:v>
                </c:pt>
                <c:pt idx="120">
                  <c:v>113.68</c:v>
                </c:pt>
                <c:pt idx="121">
                  <c:v>113.51</c:v>
                </c:pt>
                <c:pt idx="122">
                  <c:v>112.59</c:v>
                </c:pt>
                <c:pt idx="123">
                  <c:v>110.66</c:v>
                </c:pt>
                <c:pt idx="124">
                  <c:v>110.2</c:v>
                </c:pt>
                <c:pt idx="125">
                  <c:v>109.2</c:v>
                </c:pt>
                <c:pt idx="126">
                  <c:v>109.44</c:v>
                </c:pt>
                <c:pt idx="127">
                  <c:v>111.51</c:v>
                </c:pt>
                <c:pt idx="128">
                  <c:v>110.95</c:v>
                </c:pt>
                <c:pt idx="129">
                  <c:v>111.41</c:v>
                </c:pt>
                <c:pt idx="130">
                  <c:v>112.66</c:v>
                </c:pt>
                <c:pt idx="131">
                  <c:v>111.8</c:v>
                </c:pt>
                <c:pt idx="132">
                  <c:v>111.3</c:v>
                </c:pt>
                <c:pt idx="133">
                  <c:v>111.52</c:v>
                </c:pt>
                <c:pt idx="134">
                  <c:v>110.13</c:v>
                </c:pt>
                <c:pt idx="135">
                  <c:v>110.9</c:v>
                </c:pt>
                <c:pt idx="136">
                  <c:v>110.81</c:v>
                </c:pt>
                <c:pt idx="137">
                  <c:v>111.09</c:v>
                </c:pt>
                <c:pt idx="138">
                  <c:v>110.55</c:v>
                </c:pt>
                <c:pt idx="139">
                  <c:v>111.12</c:v>
                </c:pt>
                <c:pt idx="140">
                  <c:v>110.6</c:v>
                </c:pt>
                <c:pt idx="141">
                  <c:v>111.04</c:v>
                </c:pt>
                <c:pt idx="142">
                  <c:v>111.01</c:v>
                </c:pt>
                <c:pt idx="143">
                  <c:v>110.91</c:v>
                </c:pt>
                <c:pt idx="144">
                  <c:v>111.76</c:v>
                </c:pt>
                <c:pt idx="145">
                  <c:v>112.42</c:v>
                </c:pt>
                <c:pt idx="146">
                  <c:v>112.65</c:v>
                </c:pt>
                <c:pt idx="147">
                  <c:v>112.8</c:v>
                </c:pt>
                <c:pt idx="148">
                  <c:v>112.67</c:v>
                </c:pt>
                <c:pt idx="149">
                  <c:v>111.42</c:v>
                </c:pt>
                <c:pt idx="150">
                  <c:v>110.56</c:v>
                </c:pt>
                <c:pt idx="151">
                  <c:v>109.61</c:v>
                </c:pt>
                <c:pt idx="152">
                  <c:v>106.33</c:v>
                </c:pt>
                <c:pt idx="153">
                  <c:v>108.97</c:v>
                </c:pt>
                <c:pt idx="154">
                  <c:v>109.65</c:v>
                </c:pt>
                <c:pt idx="155">
                  <c:v>107.3</c:v>
                </c:pt>
                <c:pt idx="156">
                  <c:v>106.52</c:v>
                </c:pt>
                <c:pt idx="157">
                  <c:v>105.83</c:v>
                </c:pt>
                <c:pt idx="158">
                  <c:v>100.35</c:v>
                </c:pt>
                <c:pt idx="159">
                  <c:v>104.22</c:v>
                </c:pt>
                <c:pt idx="160">
                  <c:v>107</c:v>
                </c:pt>
                <c:pt idx="161">
                  <c:v>109.22</c:v>
                </c:pt>
                <c:pt idx="162">
                  <c:v>109.45</c:v>
                </c:pt>
                <c:pt idx="163">
                  <c:v>110.62</c:v>
                </c:pt>
                <c:pt idx="164">
                  <c:v>112.2</c:v>
                </c:pt>
                <c:pt idx="165">
                  <c:v>113.39</c:v>
                </c:pt>
                <c:pt idx="166">
                  <c:v>112.21</c:v>
                </c:pt>
                <c:pt idx="167">
                  <c:v>111.97</c:v>
                </c:pt>
                <c:pt idx="168">
                  <c:v>111.86</c:v>
                </c:pt>
                <c:pt idx="169">
                  <c:v>111.98</c:v>
                </c:pt>
                <c:pt idx="170">
                  <c:v>114.33</c:v>
                </c:pt>
                <c:pt idx="171">
                  <c:v>112.87</c:v>
                </c:pt>
                <c:pt idx="172">
                  <c:v>115.74</c:v>
                </c:pt>
                <c:pt idx="173">
                  <c:v>115.49</c:v>
                </c:pt>
                <c:pt idx="174">
                  <c:v>116.61</c:v>
                </c:pt>
                <c:pt idx="175">
                  <c:v>116.1</c:v>
                </c:pt>
                <c:pt idx="176">
                  <c:v>113.9</c:v>
                </c:pt>
                <c:pt idx="177">
                  <c:v>112.55</c:v>
                </c:pt>
                <c:pt idx="178">
                  <c:v>112.08</c:v>
                </c:pt>
                <c:pt idx="179">
                  <c:v>113.03</c:v>
                </c:pt>
                <c:pt idx="180">
                  <c:v>111.87</c:v>
                </c:pt>
                <c:pt idx="181">
                  <c:v>115.42</c:v>
                </c:pt>
                <c:pt idx="182">
                  <c:v>116.19</c:v>
                </c:pt>
                <c:pt idx="183">
                  <c:v>117.11</c:v>
                </c:pt>
                <c:pt idx="184">
                  <c:v>117.12</c:v>
                </c:pt>
                <c:pt idx="185">
                  <c:v>116.85</c:v>
                </c:pt>
                <c:pt idx="186">
                  <c:v>116.7</c:v>
                </c:pt>
                <c:pt idx="187">
                  <c:v>118</c:v>
                </c:pt>
                <c:pt idx="188">
                  <c:v>116</c:v>
                </c:pt>
                <c:pt idx="189">
                  <c:v>117.05</c:v>
                </c:pt>
                <c:pt idx="190">
                  <c:v>116.71</c:v>
                </c:pt>
                <c:pt idx="191">
                  <c:v>115.45</c:v>
                </c:pt>
                <c:pt idx="192">
                  <c:v>115.18</c:v>
                </c:pt>
                <c:pt idx="193">
                  <c:v>116.1</c:v>
                </c:pt>
                <c:pt idx="194">
                  <c:v>114.83</c:v>
                </c:pt>
                <c:pt idx="195">
                  <c:v>114.76</c:v>
                </c:pt>
                <c:pt idx="196">
                  <c:v>113.04</c:v>
                </c:pt>
                <c:pt idx="197">
                  <c:v>113.19</c:v>
                </c:pt>
                <c:pt idx="198">
                  <c:v>114.16</c:v>
                </c:pt>
                <c:pt idx="199">
                  <c:v>111.61</c:v>
                </c:pt>
                <c:pt idx="200">
                  <c:v>117.85</c:v>
                </c:pt>
                <c:pt idx="201">
                  <c:v>118.27</c:v>
                </c:pt>
                <c:pt idx="202">
                  <c:v>118.9</c:v>
                </c:pt>
                <c:pt idx="203">
                  <c:v>116.18</c:v>
                </c:pt>
                <c:pt idx="204">
                  <c:v>117.13</c:v>
                </c:pt>
                <c:pt idx="205">
                  <c:v>116.19</c:v>
                </c:pt>
                <c:pt idx="206">
                  <c:v>113.44</c:v>
                </c:pt>
                <c:pt idx="207">
                  <c:v>112.61</c:v>
                </c:pt>
                <c:pt idx="208">
                  <c:v>111.15</c:v>
                </c:pt>
                <c:pt idx="209">
                  <c:v>112.86</c:v>
                </c:pt>
                <c:pt idx="210">
                  <c:v>116.89</c:v>
                </c:pt>
                <c:pt idx="211">
                  <c:v>116.02</c:v>
                </c:pt>
                <c:pt idx="212">
                  <c:v>114.78</c:v>
                </c:pt>
                <c:pt idx="213">
                  <c:v>116.13</c:v>
                </c:pt>
                <c:pt idx="214">
                  <c:v>116.91</c:v>
                </c:pt>
                <c:pt idx="215">
                  <c:v>117.66</c:v>
                </c:pt>
                <c:pt idx="216">
                  <c:v>116.24</c:v>
                </c:pt>
                <c:pt idx="217">
                  <c:v>116.94</c:v>
                </c:pt>
                <c:pt idx="218">
                  <c:v>116.04</c:v>
                </c:pt>
                <c:pt idx="219">
                  <c:v>115.21</c:v>
                </c:pt>
                <c:pt idx="220">
                  <c:v>113.63</c:v>
                </c:pt>
                <c:pt idx="221">
                  <c:v>112.77</c:v>
                </c:pt>
                <c:pt idx="222">
                  <c:v>110.4</c:v>
                </c:pt>
                <c:pt idx="223">
                  <c:v>111.62</c:v>
                </c:pt>
                <c:pt idx="224">
                  <c:v>109.79</c:v>
                </c:pt>
                <c:pt idx="225">
                  <c:v>109.53</c:v>
                </c:pt>
                <c:pt idx="226">
                  <c:v>109.36</c:v>
                </c:pt>
                <c:pt idx="227">
                  <c:v>109.26</c:v>
                </c:pt>
                <c:pt idx="228">
                  <c:v>110.67</c:v>
                </c:pt>
                <c:pt idx="229">
                  <c:v>109.46</c:v>
                </c:pt>
                <c:pt idx="230">
                  <c:v>109.6</c:v>
                </c:pt>
                <c:pt idx="231">
                  <c:v>110.68</c:v>
                </c:pt>
                <c:pt idx="232">
                  <c:v>110.97</c:v>
                </c:pt>
                <c:pt idx="233">
                  <c:v>110.26</c:v>
                </c:pt>
                <c:pt idx="234">
                  <c:v>109.87</c:v>
                </c:pt>
                <c:pt idx="235">
                  <c:v>110.85</c:v>
                </c:pt>
                <c:pt idx="236">
                  <c:v>112.02</c:v>
                </c:pt>
                <c:pt idx="237">
                  <c:v>111.92</c:v>
                </c:pt>
                <c:pt idx="238">
                  <c:v>112.45</c:v>
                </c:pt>
                <c:pt idx="239">
                  <c:v>112.58</c:v>
                </c:pt>
                <c:pt idx="240">
                  <c:v>112.33</c:v>
                </c:pt>
                <c:pt idx="241">
                  <c:v>111.93</c:v>
                </c:pt>
                <c:pt idx="242">
                  <c:v>112</c:v>
                </c:pt>
                <c:pt idx="243">
                  <c:v>111.94</c:v>
                </c:pt>
                <c:pt idx="244">
                  <c:v>112.39</c:v>
                </c:pt>
                <c:pt idx="245">
                  <c:v>111.99</c:v>
                </c:pt>
                <c:pt idx="246">
                  <c:v>112.48</c:v>
                </c:pt>
                <c:pt idx="247">
                  <c:v>112.48</c:v>
                </c:pt>
                <c:pt idx="248">
                  <c:v>112.85</c:v>
                </c:pt>
                <c:pt idx="249">
                  <c:v>112.75</c:v>
                </c:pt>
                <c:pt idx="250">
                  <c:v>112.12</c:v>
                </c:pt>
                <c:pt idx="251">
                  <c:v>112.68</c:v>
                </c:pt>
              </c:numCache>
            </c:numRef>
          </c:val>
          <c:smooth val="0"/>
          <c:extLst>
            <c:ext xmlns:c16="http://schemas.microsoft.com/office/drawing/2014/chart" uri="{C3380CC4-5D6E-409C-BE32-E72D297353CC}">
              <c16:uniqueId val="{00000000-DED1-4228-A8EE-39B75C9D66C6}"/>
            </c:ext>
          </c:extLst>
        </c:ser>
        <c:dLbls>
          <c:showLegendKey val="0"/>
          <c:showVal val="0"/>
          <c:showCatName val="0"/>
          <c:showSerName val="0"/>
          <c:showPercent val="0"/>
          <c:showBubbleSize val="0"/>
        </c:dLbls>
        <c:marker val="1"/>
        <c:smooth val="0"/>
        <c:axId val="610924736"/>
        <c:axId val="610925912"/>
      </c:lineChart>
      <c:lineChart>
        <c:grouping val="standard"/>
        <c:varyColors val="0"/>
        <c:ser>
          <c:idx val="1"/>
          <c:order val="0"/>
          <c:tx>
            <c:strRef>
              <c:f>'price chart'!$E$1</c:f>
              <c:strCache>
                <c:ptCount val="1"/>
                <c:pt idx="0">
                  <c:v>Volume</c:v>
                </c:pt>
              </c:strCache>
            </c:strRef>
          </c:tx>
          <c:spPr>
            <a:ln w="3175" cap="rnd">
              <a:solidFill>
                <a:schemeClr val="accent5">
                  <a:lumMod val="60000"/>
                  <a:lumOff val="40000"/>
                </a:schemeClr>
              </a:solidFill>
              <a:round/>
            </a:ln>
            <a:effectLst/>
          </c:spPr>
          <c:marker>
            <c:symbol val="none"/>
          </c:marker>
          <c:cat>
            <c:numRef>
              <c:f>'price chart'!$A$2:$A$3780</c:f>
              <c:numCache>
                <c:formatCode>[$-1009]d/mmm/yy;@</c:formatCode>
                <c:ptCount val="3779"/>
                <c:pt idx="0">
                  <c:v>43689</c:v>
                </c:pt>
                <c:pt idx="1">
                  <c:v>43686</c:v>
                </c:pt>
                <c:pt idx="2">
                  <c:v>43685</c:v>
                </c:pt>
                <c:pt idx="3">
                  <c:v>43684</c:v>
                </c:pt>
                <c:pt idx="4">
                  <c:v>43683</c:v>
                </c:pt>
                <c:pt idx="5">
                  <c:v>43682</c:v>
                </c:pt>
                <c:pt idx="6">
                  <c:v>43679</c:v>
                </c:pt>
                <c:pt idx="7">
                  <c:v>43678</c:v>
                </c:pt>
                <c:pt idx="8">
                  <c:v>43677</c:v>
                </c:pt>
                <c:pt idx="9">
                  <c:v>43676</c:v>
                </c:pt>
                <c:pt idx="10">
                  <c:v>43675</c:v>
                </c:pt>
                <c:pt idx="11">
                  <c:v>43672</c:v>
                </c:pt>
                <c:pt idx="12">
                  <c:v>43671</c:v>
                </c:pt>
                <c:pt idx="13">
                  <c:v>43670</c:v>
                </c:pt>
                <c:pt idx="14">
                  <c:v>43669</c:v>
                </c:pt>
                <c:pt idx="15">
                  <c:v>43668</c:v>
                </c:pt>
                <c:pt idx="16">
                  <c:v>43665</c:v>
                </c:pt>
                <c:pt idx="17">
                  <c:v>43664</c:v>
                </c:pt>
                <c:pt idx="18">
                  <c:v>43663</c:v>
                </c:pt>
                <c:pt idx="19">
                  <c:v>43662</c:v>
                </c:pt>
                <c:pt idx="20">
                  <c:v>43661</c:v>
                </c:pt>
                <c:pt idx="21">
                  <c:v>43658</c:v>
                </c:pt>
                <c:pt idx="22">
                  <c:v>43657</c:v>
                </c:pt>
                <c:pt idx="23">
                  <c:v>43656</c:v>
                </c:pt>
                <c:pt idx="24">
                  <c:v>43655</c:v>
                </c:pt>
                <c:pt idx="25">
                  <c:v>43654</c:v>
                </c:pt>
                <c:pt idx="26">
                  <c:v>43651</c:v>
                </c:pt>
                <c:pt idx="27">
                  <c:v>43649</c:v>
                </c:pt>
                <c:pt idx="28">
                  <c:v>43648</c:v>
                </c:pt>
                <c:pt idx="29">
                  <c:v>43647</c:v>
                </c:pt>
                <c:pt idx="30">
                  <c:v>43644</c:v>
                </c:pt>
                <c:pt idx="31">
                  <c:v>43643</c:v>
                </c:pt>
                <c:pt idx="32">
                  <c:v>43642</c:v>
                </c:pt>
                <c:pt idx="33">
                  <c:v>43641</c:v>
                </c:pt>
                <c:pt idx="34">
                  <c:v>43640</c:v>
                </c:pt>
                <c:pt idx="35">
                  <c:v>43637</c:v>
                </c:pt>
                <c:pt idx="36">
                  <c:v>43636</c:v>
                </c:pt>
                <c:pt idx="37">
                  <c:v>43635</c:v>
                </c:pt>
                <c:pt idx="38">
                  <c:v>43634</c:v>
                </c:pt>
                <c:pt idx="39">
                  <c:v>43633</c:v>
                </c:pt>
                <c:pt idx="40">
                  <c:v>43630</c:v>
                </c:pt>
                <c:pt idx="41">
                  <c:v>43629</c:v>
                </c:pt>
                <c:pt idx="42">
                  <c:v>43628</c:v>
                </c:pt>
                <c:pt idx="43">
                  <c:v>43627</c:v>
                </c:pt>
                <c:pt idx="44">
                  <c:v>43626</c:v>
                </c:pt>
                <c:pt idx="45">
                  <c:v>43623</c:v>
                </c:pt>
                <c:pt idx="46">
                  <c:v>43622</c:v>
                </c:pt>
                <c:pt idx="47">
                  <c:v>43621</c:v>
                </c:pt>
                <c:pt idx="48">
                  <c:v>43620</c:v>
                </c:pt>
                <c:pt idx="49">
                  <c:v>43619</c:v>
                </c:pt>
                <c:pt idx="50">
                  <c:v>43616</c:v>
                </c:pt>
                <c:pt idx="51">
                  <c:v>43615</c:v>
                </c:pt>
                <c:pt idx="52">
                  <c:v>43614</c:v>
                </c:pt>
                <c:pt idx="53">
                  <c:v>43613</c:v>
                </c:pt>
                <c:pt idx="54">
                  <c:v>43609</c:v>
                </c:pt>
                <c:pt idx="55">
                  <c:v>43608</c:v>
                </c:pt>
                <c:pt idx="56">
                  <c:v>43607</c:v>
                </c:pt>
                <c:pt idx="57">
                  <c:v>43606</c:v>
                </c:pt>
                <c:pt idx="58">
                  <c:v>43605</c:v>
                </c:pt>
                <c:pt idx="59">
                  <c:v>43602</c:v>
                </c:pt>
                <c:pt idx="60">
                  <c:v>43601</c:v>
                </c:pt>
                <c:pt idx="61">
                  <c:v>43600</c:v>
                </c:pt>
                <c:pt idx="62">
                  <c:v>43599</c:v>
                </c:pt>
                <c:pt idx="63">
                  <c:v>43598</c:v>
                </c:pt>
                <c:pt idx="64">
                  <c:v>43595</c:v>
                </c:pt>
                <c:pt idx="65">
                  <c:v>43594</c:v>
                </c:pt>
                <c:pt idx="66">
                  <c:v>43593</c:v>
                </c:pt>
                <c:pt idx="67">
                  <c:v>43592</c:v>
                </c:pt>
                <c:pt idx="68">
                  <c:v>43591</c:v>
                </c:pt>
                <c:pt idx="69">
                  <c:v>43588</c:v>
                </c:pt>
                <c:pt idx="70">
                  <c:v>43587</c:v>
                </c:pt>
                <c:pt idx="71">
                  <c:v>43586</c:v>
                </c:pt>
                <c:pt idx="72">
                  <c:v>43585</c:v>
                </c:pt>
                <c:pt idx="73">
                  <c:v>43584</c:v>
                </c:pt>
                <c:pt idx="74">
                  <c:v>43581</c:v>
                </c:pt>
                <c:pt idx="75">
                  <c:v>43580</c:v>
                </c:pt>
                <c:pt idx="76">
                  <c:v>43579</c:v>
                </c:pt>
                <c:pt idx="77">
                  <c:v>43578</c:v>
                </c:pt>
                <c:pt idx="78">
                  <c:v>43577</c:v>
                </c:pt>
                <c:pt idx="79">
                  <c:v>43573</c:v>
                </c:pt>
                <c:pt idx="80">
                  <c:v>43572</c:v>
                </c:pt>
                <c:pt idx="81">
                  <c:v>43571</c:v>
                </c:pt>
                <c:pt idx="82">
                  <c:v>43570</c:v>
                </c:pt>
                <c:pt idx="83">
                  <c:v>43567</c:v>
                </c:pt>
                <c:pt idx="84">
                  <c:v>43566</c:v>
                </c:pt>
                <c:pt idx="85">
                  <c:v>43565</c:v>
                </c:pt>
                <c:pt idx="86">
                  <c:v>43564</c:v>
                </c:pt>
                <c:pt idx="87">
                  <c:v>43563</c:v>
                </c:pt>
                <c:pt idx="88">
                  <c:v>43560</c:v>
                </c:pt>
                <c:pt idx="89">
                  <c:v>43559</c:v>
                </c:pt>
                <c:pt idx="90">
                  <c:v>43558</c:v>
                </c:pt>
                <c:pt idx="91">
                  <c:v>43557</c:v>
                </c:pt>
                <c:pt idx="92">
                  <c:v>43556</c:v>
                </c:pt>
                <c:pt idx="93">
                  <c:v>43553</c:v>
                </c:pt>
                <c:pt idx="94">
                  <c:v>43552</c:v>
                </c:pt>
                <c:pt idx="95">
                  <c:v>43551</c:v>
                </c:pt>
                <c:pt idx="96">
                  <c:v>43550</c:v>
                </c:pt>
                <c:pt idx="97">
                  <c:v>43549</c:v>
                </c:pt>
                <c:pt idx="98">
                  <c:v>43546</c:v>
                </c:pt>
                <c:pt idx="99">
                  <c:v>43545</c:v>
                </c:pt>
                <c:pt idx="100">
                  <c:v>43544</c:v>
                </c:pt>
                <c:pt idx="101">
                  <c:v>43543</c:v>
                </c:pt>
                <c:pt idx="102">
                  <c:v>43542</c:v>
                </c:pt>
                <c:pt idx="103">
                  <c:v>43539</c:v>
                </c:pt>
                <c:pt idx="104">
                  <c:v>43538</c:v>
                </c:pt>
                <c:pt idx="105">
                  <c:v>43537</c:v>
                </c:pt>
                <c:pt idx="106">
                  <c:v>43536</c:v>
                </c:pt>
                <c:pt idx="107">
                  <c:v>43535</c:v>
                </c:pt>
                <c:pt idx="108">
                  <c:v>43532</c:v>
                </c:pt>
                <c:pt idx="109">
                  <c:v>43531</c:v>
                </c:pt>
                <c:pt idx="110">
                  <c:v>43530</c:v>
                </c:pt>
                <c:pt idx="111">
                  <c:v>43529</c:v>
                </c:pt>
                <c:pt idx="112">
                  <c:v>43528</c:v>
                </c:pt>
                <c:pt idx="113">
                  <c:v>43525</c:v>
                </c:pt>
                <c:pt idx="114">
                  <c:v>43524</c:v>
                </c:pt>
                <c:pt idx="115">
                  <c:v>43523</c:v>
                </c:pt>
                <c:pt idx="116">
                  <c:v>43522</c:v>
                </c:pt>
                <c:pt idx="117">
                  <c:v>43521</c:v>
                </c:pt>
                <c:pt idx="118">
                  <c:v>43518</c:v>
                </c:pt>
                <c:pt idx="119">
                  <c:v>43517</c:v>
                </c:pt>
                <c:pt idx="120">
                  <c:v>43516</c:v>
                </c:pt>
                <c:pt idx="121">
                  <c:v>43515</c:v>
                </c:pt>
                <c:pt idx="122">
                  <c:v>43511</c:v>
                </c:pt>
                <c:pt idx="123">
                  <c:v>43510</c:v>
                </c:pt>
                <c:pt idx="124">
                  <c:v>43509</c:v>
                </c:pt>
                <c:pt idx="125">
                  <c:v>43508</c:v>
                </c:pt>
                <c:pt idx="126">
                  <c:v>43507</c:v>
                </c:pt>
                <c:pt idx="127">
                  <c:v>43504</c:v>
                </c:pt>
                <c:pt idx="128">
                  <c:v>43503</c:v>
                </c:pt>
                <c:pt idx="129">
                  <c:v>43502</c:v>
                </c:pt>
                <c:pt idx="130">
                  <c:v>43501</c:v>
                </c:pt>
                <c:pt idx="131">
                  <c:v>43500</c:v>
                </c:pt>
                <c:pt idx="132">
                  <c:v>43497</c:v>
                </c:pt>
                <c:pt idx="133">
                  <c:v>43496</c:v>
                </c:pt>
                <c:pt idx="134">
                  <c:v>43495</c:v>
                </c:pt>
                <c:pt idx="135">
                  <c:v>43494</c:v>
                </c:pt>
                <c:pt idx="136">
                  <c:v>43493</c:v>
                </c:pt>
                <c:pt idx="137">
                  <c:v>43490</c:v>
                </c:pt>
                <c:pt idx="138">
                  <c:v>43489</c:v>
                </c:pt>
                <c:pt idx="139">
                  <c:v>43488</c:v>
                </c:pt>
                <c:pt idx="140">
                  <c:v>43487</c:v>
                </c:pt>
                <c:pt idx="141">
                  <c:v>43483</c:v>
                </c:pt>
                <c:pt idx="142">
                  <c:v>43482</c:v>
                </c:pt>
                <c:pt idx="143">
                  <c:v>43481</c:v>
                </c:pt>
                <c:pt idx="144">
                  <c:v>43480</c:v>
                </c:pt>
                <c:pt idx="145">
                  <c:v>43479</c:v>
                </c:pt>
                <c:pt idx="146">
                  <c:v>43476</c:v>
                </c:pt>
                <c:pt idx="147">
                  <c:v>43475</c:v>
                </c:pt>
                <c:pt idx="148">
                  <c:v>43474</c:v>
                </c:pt>
                <c:pt idx="149">
                  <c:v>43473</c:v>
                </c:pt>
                <c:pt idx="150">
                  <c:v>43472</c:v>
                </c:pt>
                <c:pt idx="151">
                  <c:v>43469</c:v>
                </c:pt>
                <c:pt idx="152">
                  <c:v>43468</c:v>
                </c:pt>
                <c:pt idx="153">
                  <c:v>43467</c:v>
                </c:pt>
                <c:pt idx="154">
                  <c:v>43465</c:v>
                </c:pt>
                <c:pt idx="155">
                  <c:v>43462</c:v>
                </c:pt>
                <c:pt idx="156">
                  <c:v>43461</c:v>
                </c:pt>
                <c:pt idx="157">
                  <c:v>43460</c:v>
                </c:pt>
                <c:pt idx="158">
                  <c:v>43458</c:v>
                </c:pt>
                <c:pt idx="159">
                  <c:v>43455</c:v>
                </c:pt>
                <c:pt idx="160">
                  <c:v>43454</c:v>
                </c:pt>
                <c:pt idx="161">
                  <c:v>43453</c:v>
                </c:pt>
                <c:pt idx="162">
                  <c:v>43452</c:v>
                </c:pt>
                <c:pt idx="163">
                  <c:v>43451</c:v>
                </c:pt>
                <c:pt idx="164">
                  <c:v>43448</c:v>
                </c:pt>
                <c:pt idx="165">
                  <c:v>43447</c:v>
                </c:pt>
                <c:pt idx="166">
                  <c:v>43446</c:v>
                </c:pt>
                <c:pt idx="167">
                  <c:v>43445</c:v>
                </c:pt>
                <c:pt idx="168">
                  <c:v>43444</c:v>
                </c:pt>
                <c:pt idx="169">
                  <c:v>43441</c:v>
                </c:pt>
                <c:pt idx="170">
                  <c:v>43440</c:v>
                </c:pt>
                <c:pt idx="171">
                  <c:v>43438</c:v>
                </c:pt>
                <c:pt idx="172">
                  <c:v>43437</c:v>
                </c:pt>
                <c:pt idx="173">
                  <c:v>43434</c:v>
                </c:pt>
                <c:pt idx="174">
                  <c:v>43433</c:v>
                </c:pt>
                <c:pt idx="175">
                  <c:v>43432</c:v>
                </c:pt>
                <c:pt idx="176">
                  <c:v>43431</c:v>
                </c:pt>
                <c:pt idx="177">
                  <c:v>43430</c:v>
                </c:pt>
                <c:pt idx="178">
                  <c:v>43427</c:v>
                </c:pt>
                <c:pt idx="179">
                  <c:v>43425</c:v>
                </c:pt>
                <c:pt idx="180">
                  <c:v>43424</c:v>
                </c:pt>
                <c:pt idx="181">
                  <c:v>43423</c:v>
                </c:pt>
                <c:pt idx="182">
                  <c:v>43420</c:v>
                </c:pt>
                <c:pt idx="183">
                  <c:v>43419</c:v>
                </c:pt>
                <c:pt idx="184">
                  <c:v>43418</c:v>
                </c:pt>
                <c:pt idx="185">
                  <c:v>43417</c:v>
                </c:pt>
                <c:pt idx="186">
                  <c:v>43416</c:v>
                </c:pt>
                <c:pt idx="187">
                  <c:v>43413</c:v>
                </c:pt>
                <c:pt idx="188">
                  <c:v>43412</c:v>
                </c:pt>
                <c:pt idx="189">
                  <c:v>43411</c:v>
                </c:pt>
                <c:pt idx="190">
                  <c:v>43410</c:v>
                </c:pt>
                <c:pt idx="191">
                  <c:v>43409</c:v>
                </c:pt>
                <c:pt idx="192">
                  <c:v>43406</c:v>
                </c:pt>
                <c:pt idx="193">
                  <c:v>43405</c:v>
                </c:pt>
                <c:pt idx="194">
                  <c:v>43404</c:v>
                </c:pt>
                <c:pt idx="195">
                  <c:v>43403</c:v>
                </c:pt>
                <c:pt idx="196">
                  <c:v>43402</c:v>
                </c:pt>
                <c:pt idx="197">
                  <c:v>43399</c:v>
                </c:pt>
                <c:pt idx="198">
                  <c:v>43398</c:v>
                </c:pt>
                <c:pt idx="199">
                  <c:v>43397</c:v>
                </c:pt>
                <c:pt idx="200">
                  <c:v>43396</c:v>
                </c:pt>
                <c:pt idx="201">
                  <c:v>43395</c:v>
                </c:pt>
                <c:pt idx="202">
                  <c:v>43392</c:v>
                </c:pt>
                <c:pt idx="203">
                  <c:v>43391</c:v>
                </c:pt>
                <c:pt idx="204">
                  <c:v>43390</c:v>
                </c:pt>
                <c:pt idx="205">
                  <c:v>43389</c:v>
                </c:pt>
                <c:pt idx="206">
                  <c:v>43388</c:v>
                </c:pt>
                <c:pt idx="207">
                  <c:v>43385</c:v>
                </c:pt>
                <c:pt idx="208">
                  <c:v>43384</c:v>
                </c:pt>
                <c:pt idx="209">
                  <c:v>43383</c:v>
                </c:pt>
                <c:pt idx="210">
                  <c:v>43382</c:v>
                </c:pt>
                <c:pt idx="211">
                  <c:v>43381</c:v>
                </c:pt>
                <c:pt idx="212">
                  <c:v>43378</c:v>
                </c:pt>
                <c:pt idx="213">
                  <c:v>43377</c:v>
                </c:pt>
                <c:pt idx="214">
                  <c:v>43376</c:v>
                </c:pt>
                <c:pt idx="215">
                  <c:v>43375</c:v>
                </c:pt>
                <c:pt idx="216">
                  <c:v>43374</c:v>
                </c:pt>
                <c:pt idx="217">
                  <c:v>43371</c:v>
                </c:pt>
                <c:pt idx="218">
                  <c:v>43370</c:v>
                </c:pt>
                <c:pt idx="219">
                  <c:v>43369</c:v>
                </c:pt>
                <c:pt idx="220">
                  <c:v>43368</c:v>
                </c:pt>
                <c:pt idx="221">
                  <c:v>43367</c:v>
                </c:pt>
                <c:pt idx="222">
                  <c:v>43364</c:v>
                </c:pt>
                <c:pt idx="223">
                  <c:v>43363</c:v>
                </c:pt>
                <c:pt idx="224">
                  <c:v>43362</c:v>
                </c:pt>
                <c:pt idx="225">
                  <c:v>43361</c:v>
                </c:pt>
                <c:pt idx="226">
                  <c:v>43360</c:v>
                </c:pt>
                <c:pt idx="227">
                  <c:v>43357</c:v>
                </c:pt>
                <c:pt idx="228">
                  <c:v>43356</c:v>
                </c:pt>
                <c:pt idx="229">
                  <c:v>43355</c:v>
                </c:pt>
                <c:pt idx="230">
                  <c:v>43354</c:v>
                </c:pt>
                <c:pt idx="231">
                  <c:v>43353</c:v>
                </c:pt>
                <c:pt idx="232">
                  <c:v>43350</c:v>
                </c:pt>
                <c:pt idx="233">
                  <c:v>43349</c:v>
                </c:pt>
                <c:pt idx="234">
                  <c:v>43348</c:v>
                </c:pt>
                <c:pt idx="235">
                  <c:v>43347</c:v>
                </c:pt>
                <c:pt idx="236">
                  <c:v>43343</c:v>
                </c:pt>
                <c:pt idx="237">
                  <c:v>43342</c:v>
                </c:pt>
                <c:pt idx="238">
                  <c:v>43341</c:v>
                </c:pt>
                <c:pt idx="239">
                  <c:v>43340</c:v>
                </c:pt>
                <c:pt idx="240">
                  <c:v>43339</c:v>
                </c:pt>
                <c:pt idx="241">
                  <c:v>43336</c:v>
                </c:pt>
                <c:pt idx="242">
                  <c:v>43335</c:v>
                </c:pt>
                <c:pt idx="243">
                  <c:v>43334</c:v>
                </c:pt>
                <c:pt idx="244">
                  <c:v>43333</c:v>
                </c:pt>
                <c:pt idx="245">
                  <c:v>43332</c:v>
                </c:pt>
                <c:pt idx="246">
                  <c:v>43329</c:v>
                </c:pt>
                <c:pt idx="247">
                  <c:v>43328</c:v>
                </c:pt>
                <c:pt idx="248">
                  <c:v>43327</c:v>
                </c:pt>
                <c:pt idx="249">
                  <c:v>43326</c:v>
                </c:pt>
                <c:pt idx="250">
                  <c:v>43325</c:v>
                </c:pt>
                <c:pt idx="251">
                  <c:v>43322</c:v>
                </c:pt>
              </c:numCache>
            </c:numRef>
          </c:cat>
          <c:val>
            <c:numRef>
              <c:f>'price chart'!$E$2:$E$3780</c:f>
              <c:numCache>
                <c:formatCode>General</c:formatCode>
                <c:ptCount val="3779"/>
                <c:pt idx="0">
                  <c:v>4.7210330000000003</c:v>
                </c:pt>
                <c:pt idx="1">
                  <c:v>8.8118689999999997</c:v>
                </c:pt>
                <c:pt idx="2">
                  <c:v>14.05476</c:v>
                </c:pt>
                <c:pt idx="3">
                  <c:v>29.084489999999999</c:v>
                </c:pt>
                <c:pt idx="4">
                  <c:v>18.81888</c:v>
                </c:pt>
                <c:pt idx="5">
                  <c:v>10.66968</c:v>
                </c:pt>
                <c:pt idx="6">
                  <c:v>6.5390499999999996</c:v>
                </c:pt>
                <c:pt idx="7">
                  <c:v>8.9116569999999999</c:v>
                </c:pt>
                <c:pt idx="8">
                  <c:v>9.7106689999999993</c:v>
                </c:pt>
                <c:pt idx="9">
                  <c:v>6.5630579999999998</c:v>
                </c:pt>
                <c:pt idx="10">
                  <c:v>11.674110000000001</c:v>
                </c:pt>
                <c:pt idx="11">
                  <c:v>8.1394020000000005</c:v>
                </c:pt>
                <c:pt idx="12">
                  <c:v>7.2943749999999996</c:v>
                </c:pt>
                <c:pt idx="13">
                  <c:v>5.8966099999999999</c:v>
                </c:pt>
                <c:pt idx="14">
                  <c:v>7.5145249999999999</c:v>
                </c:pt>
                <c:pt idx="15">
                  <c:v>7.7076989999999999</c:v>
                </c:pt>
                <c:pt idx="16">
                  <c:v>6.1098739999999996</c:v>
                </c:pt>
                <c:pt idx="17">
                  <c:v>8.0354810000000008</c:v>
                </c:pt>
                <c:pt idx="18">
                  <c:v>5.2963529999999999</c:v>
                </c:pt>
                <c:pt idx="19">
                  <c:v>5.8547070000000003</c:v>
                </c:pt>
                <c:pt idx="20">
                  <c:v>5.2892479999999997</c:v>
                </c:pt>
                <c:pt idx="21">
                  <c:v>8.5100200000000008</c:v>
                </c:pt>
                <c:pt idx="22">
                  <c:v>10.47113</c:v>
                </c:pt>
                <c:pt idx="23">
                  <c:v>9.5336630000000007</c:v>
                </c:pt>
                <c:pt idx="24">
                  <c:v>7.3962830000000004</c:v>
                </c:pt>
                <c:pt idx="25">
                  <c:v>4.9938650000000004</c:v>
                </c:pt>
                <c:pt idx="26">
                  <c:v>5.5959880000000002</c:v>
                </c:pt>
                <c:pt idx="27">
                  <c:v>4.1508520000000004</c:v>
                </c:pt>
                <c:pt idx="28">
                  <c:v>7.5573139999999999</c:v>
                </c:pt>
                <c:pt idx="29">
                  <c:v>8.996454</c:v>
                </c:pt>
                <c:pt idx="30">
                  <c:v>20.078800000000001</c:v>
                </c:pt>
                <c:pt idx="31">
                  <c:v>6.4662610000000003</c:v>
                </c:pt>
                <c:pt idx="32">
                  <c:v>8.842136</c:v>
                </c:pt>
                <c:pt idx="33">
                  <c:v>14.67536</c:v>
                </c:pt>
                <c:pt idx="34">
                  <c:v>10.49742</c:v>
                </c:pt>
                <c:pt idx="35">
                  <c:v>14.150040000000001</c:v>
                </c:pt>
                <c:pt idx="36">
                  <c:v>8.4857929999999993</c:v>
                </c:pt>
                <c:pt idx="37">
                  <c:v>6.8771409999999999</c:v>
                </c:pt>
                <c:pt idx="38">
                  <c:v>11.23141</c:v>
                </c:pt>
                <c:pt idx="39">
                  <c:v>8.5427169999999997</c:v>
                </c:pt>
                <c:pt idx="40">
                  <c:v>11.1252</c:v>
                </c:pt>
                <c:pt idx="41">
                  <c:v>17.939540000000001</c:v>
                </c:pt>
                <c:pt idx="42">
                  <c:v>5.5369859999999997</c:v>
                </c:pt>
                <c:pt idx="43">
                  <c:v>6.3522150000000002</c:v>
                </c:pt>
                <c:pt idx="44">
                  <c:v>8.4795259999999999</c:v>
                </c:pt>
                <c:pt idx="45">
                  <c:v>7.0262690000000001</c:v>
                </c:pt>
                <c:pt idx="46">
                  <c:v>6.0273159999999999</c:v>
                </c:pt>
                <c:pt idx="47">
                  <c:v>6.842759</c:v>
                </c:pt>
                <c:pt idx="48">
                  <c:v>8.2475130000000014</c:v>
                </c:pt>
                <c:pt idx="49">
                  <c:v>7.9013869999999997</c:v>
                </c:pt>
                <c:pt idx="50">
                  <c:v>7.4208990000000004</c:v>
                </c:pt>
                <c:pt idx="51">
                  <c:v>5.273987</c:v>
                </c:pt>
                <c:pt idx="52">
                  <c:v>7.7495909999999997</c:v>
                </c:pt>
                <c:pt idx="53">
                  <c:v>8.9383700000000008</c:v>
                </c:pt>
                <c:pt idx="54">
                  <c:v>4.5701320000000001</c:v>
                </c:pt>
                <c:pt idx="55">
                  <c:v>6.7433290000000001</c:v>
                </c:pt>
                <c:pt idx="56">
                  <c:v>5.0937460000000003</c:v>
                </c:pt>
                <c:pt idx="57">
                  <c:v>7.0502940000000001</c:v>
                </c:pt>
                <c:pt idx="58">
                  <c:v>8.0090000000000003</c:v>
                </c:pt>
                <c:pt idx="59">
                  <c:v>8.9641780000000004</c:v>
                </c:pt>
                <c:pt idx="60">
                  <c:v>9.6893969999999996</c:v>
                </c:pt>
                <c:pt idx="61">
                  <c:v>9.7340680000000006</c:v>
                </c:pt>
                <c:pt idx="62">
                  <c:v>12.00174</c:v>
                </c:pt>
                <c:pt idx="63">
                  <c:v>11.389900000000001</c:v>
                </c:pt>
                <c:pt idx="64">
                  <c:v>9.8584870000000002</c:v>
                </c:pt>
                <c:pt idx="65">
                  <c:v>15.29705</c:v>
                </c:pt>
                <c:pt idx="66">
                  <c:v>15.42353</c:v>
                </c:pt>
                <c:pt idx="67">
                  <c:v>10.97265</c:v>
                </c:pt>
                <c:pt idx="68">
                  <c:v>9.9556290000000001</c:v>
                </c:pt>
                <c:pt idx="69">
                  <c:v>8.8744130000000006</c:v>
                </c:pt>
                <c:pt idx="70">
                  <c:v>16.580400000000001</c:v>
                </c:pt>
                <c:pt idx="71">
                  <c:v>8.9067310000000006</c:v>
                </c:pt>
                <c:pt idx="72">
                  <c:v>15.25309</c:v>
                </c:pt>
                <c:pt idx="73">
                  <c:v>25.746099999999998</c:v>
                </c:pt>
                <c:pt idx="74">
                  <c:v>14.167590000000001</c:v>
                </c:pt>
                <c:pt idx="75">
                  <c:v>16.382459999999998</c:v>
                </c:pt>
                <c:pt idx="76">
                  <c:v>11.44946</c:v>
                </c:pt>
                <c:pt idx="77">
                  <c:v>12.159330000000001</c:v>
                </c:pt>
                <c:pt idx="78">
                  <c:v>10.197509999999999</c:v>
                </c:pt>
                <c:pt idx="79">
                  <c:v>11.89058</c:v>
                </c:pt>
                <c:pt idx="80">
                  <c:v>14.25372</c:v>
                </c:pt>
                <c:pt idx="81">
                  <c:v>14.56432</c:v>
                </c:pt>
                <c:pt idx="82">
                  <c:v>32.773739999999997</c:v>
                </c:pt>
                <c:pt idx="83">
                  <c:v>65.253500000000003</c:v>
                </c:pt>
                <c:pt idx="84">
                  <c:v>12.784470000000001</c:v>
                </c:pt>
                <c:pt idx="85">
                  <c:v>14.091060000000001</c:v>
                </c:pt>
                <c:pt idx="86">
                  <c:v>17.34029</c:v>
                </c:pt>
                <c:pt idx="87">
                  <c:v>11.054220000000001</c:v>
                </c:pt>
                <c:pt idx="88">
                  <c:v>10.90789</c:v>
                </c:pt>
                <c:pt idx="89">
                  <c:v>14.378360000000001</c:v>
                </c:pt>
                <c:pt idx="90">
                  <c:v>10.534890000000001</c:v>
                </c:pt>
                <c:pt idx="91">
                  <c:v>9.2317649999999993</c:v>
                </c:pt>
                <c:pt idx="92">
                  <c:v>10.78506</c:v>
                </c:pt>
                <c:pt idx="93">
                  <c:v>16.35876</c:v>
                </c:pt>
                <c:pt idx="94">
                  <c:v>11.748860000000001</c:v>
                </c:pt>
                <c:pt idx="95">
                  <c:v>10.79485</c:v>
                </c:pt>
                <c:pt idx="96">
                  <c:v>16.693080000000002</c:v>
                </c:pt>
                <c:pt idx="97">
                  <c:v>18.18751</c:v>
                </c:pt>
                <c:pt idx="98">
                  <c:v>24.133839999999999</c:v>
                </c:pt>
                <c:pt idx="99">
                  <c:v>27.438929999999999</c:v>
                </c:pt>
                <c:pt idx="100">
                  <c:v>35.588740000000001</c:v>
                </c:pt>
                <c:pt idx="101">
                  <c:v>45.384390000000003</c:v>
                </c:pt>
                <c:pt idx="102">
                  <c:v>21.769819999999999</c:v>
                </c:pt>
                <c:pt idx="103">
                  <c:v>14.93267</c:v>
                </c:pt>
                <c:pt idx="104">
                  <c:v>17.409649999999999</c:v>
                </c:pt>
                <c:pt idx="105">
                  <c:v>17.994530000000001</c:v>
                </c:pt>
                <c:pt idx="106">
                  <c:v>9.9203949999999992</c:v>
                </c:pt>
                <c:pt idx="107">
                  <c:v>6.9527020000000004</c:v>
                </c:pt>
                <c:pt idx="108">
                  <c:v>6.5491400000000004</c:v>
                </c:pt>
                <c:pt idx="109">
                  <c:v>6.3240259999999999</c:v>
                </c:pt>
                <c:pt idx="110">
                  <c:v>7.3527610000000001</c:v>
                </c:pt>
                <c:pt idx="111">
                  <c:v>5.2251209999999997</c:v>
                </c:pt>
                <c:pt idx="112">
                  <c:v>6.0149660000000003</c:v>
                </c:pt>
                <c:pt idx="113">
                  <c:v>6.9969109999999999</c:v>
                </c:pt>
                <c:pt idx="114">
                  <c:v>6.7167060000000003</c:v>
                </c:pt>
                <c:pt idx="115">
                  <c:v>7.2495459999999996</c:v>
                </c:pt>
                <c:pt idx="116">
                  <c:v>8.9559759999999997</c:v>
                </c:pt>
                <c:pt idx="117">
                  <c:v>9.3276900000000005</c:v>
                </c:pt>
                <c:pt idx="118">
                  <c:v>8.7350659999999998</c:v>
                </c:pt>
                <c:pt idx="119">
                  <c:v>9.4800979999999999</c:v>
                </c:pt>
                <c:pt idx="120">
                  <c:v>7.0814579999999996</c:v>
                </c:pt>
                <c:pt idx="121">
                  <c:v>8.1696299999999997</c:v>
                </c:pt>
                <c:pt idx="122">
                  <c:v>8.1972500000000004</c:v>
                </c:pt>
                <c:pt idx="123">
                  <c:v>6.3247460000000002</c:v>
                </c:pt>
                <c:pt idx="124">
                  <c:v>6.9197059999999997</c:v>
                </c:pt>
                <c:pt idx="125">
                  <c:v>7.6101999999999999</c:v>
                </c:pt>
                <c:pt idx="126">
                  <c:v>11.08639</c:v>
                </c:pt>
                <c:pt idx="127">
                  <c:v>6.3954820000000003</c:v>
                </c:pt>
                <c:pt idx="128">
                  <c:v>8.6581170000000007</c:v>
                </c:pt>
                <c:pt idx="129">
                  <c:v>14.229039999999999</c:v>
                </c:pt>
                <c:pt idx="130">
                  <c:v>13.61979</c:v>
                </c:pt>
                <c:pt idx="131">
                  <c:v>7.0370059999999999</c:v>
                </c:pt>
                <c:pt idx="132">
                  <c:v>6.5576660000000002</c:v>
                </c:pt>
                <c:pt idx="133">
                  <c:v>8.3516290000000009</c:v>
                </c:pt>
                <c:pt idx="134">
                  <c:v>7.8538490000000003</c:v>
                </c:pt>
                <c:pt idx="135">
                  <c:v>5.2537240000000001</c:v>
                </c:pt>
                <c:pt idx="136">
                  <c:v>6.1787770000000002</c:v>
                </c:pt>
                <c:pt idx="137">
                  <c:v>5.7108119999999998</c:v>
                </c:pt>
                <c:pt idx="138">
                  <c:v>6.7167510000000004</c:v>
                </c:pt>
                <c:pt idx="139">
                  <c:v>6.8455599999999999</c:v>
                </c:pt>
                <c:pt idx="140">
                  <c:v>6.986669</c:v>
                </c:pt>
                <c:pt idx="141">
                  <c:v>8.5546729999999993</c:v>
                </c:pt>
                <c:pt idx="142">
                  <c:v>6.3920329999999996</c:v>
                </c:pt>
                <c:pt idx="143">
                  <c:v>5.8999370000000004</c:v>
                </c:pt>
                <c:pt idx="144">
                  <c:v>9.80091</c:v>
                </c:pt>
                <c:pt idx="145">
                  <c:v>6.9809780000000003</c:v>
                </c:pt>
                <c:pt idx="146">
                  <c:v>4.8191309999999996</c:v>
                </c:pt>
                <c:pt idx="147">
                  <c:v>6.1600650000000003</c:v>
                </c:pt>
                <c:pt idx="148">
                  <c:v>5.9319220000000001</c:v>
                </c:pt>
                <c:pt idx="149">
                  <c:v>8.7306740000000005</c:v>
                </c:pt>
                <c:pt idx="150">
                  <c:v>6.7146540000000003</c:v>
                </c:pt>
                <c:pt idx="151">
                  <c:v>10.122769999999999</c:v>
                </c:pt>
                <c:pt idx="152">
                  <c:v>10.59469</c:v>
                </c:pt>
                <c:pt idx="153">
                  <c:v>9.7234610000000004</c:v>
                </c:pt>
                <c:pt idx="154">
                  <c:v>7.2417150000000001</c:v>
                </c:pt>
                <c:pt idx="155">
                  <c:v>7.620457</c:v>
                </c:pt>
                <c:pt idx="156">
                  <c:v>8.2013690000000015</c:v>
                </c:pt>
                <c:pt idx="157">
                  <c:v>9.4228439999999996</c:v>
                </c:pt>
                <c:pt idx="158">
                  <c:v>7.1329549999999999</c:v>
                </c:pt>
                <c:pt idx="159">
                  <c:v>15.530620000000001</c:v>
                </c:pt>
                <c:pt idx="160">
                  <c:v>9.3872520000000002</c:v>
                </c:pt>
                <c:pt idx="161">
                  <c:v>9.4169180000000008</c:v>
                </c:pt>
                <c:pt idx="162">
                  <c:v>6.682315</c:v>
                </c:pt>
                <c:pt idx="163">
                  <c:v>7.7317679999999998</c:v>
                </c:pt>
                <c:pt idx="164">
                  <c:v>7.6023009999999998</c:v>
                </c:pt>
                <c:pt idx="165">
                  <c:v>6.6615339999999996</c:v>
                </c:pt>
                <c:pt idx="166">
                  <c:v>7.7238720000000001</c:v>
                </c:pt>
                <c:pt idx="167">
                  <c:v>6.8617590000000002</c:v>
                </c:pt>
                <c:pt idx="168">
                  <c:v>7.3374569999999997</c:v>
                </c:pt>
                <c:pt idx="169">
                  <c:v>8.3054649999999999</c:v>
                </c:pt>
                <c:pt idx="170">
                  <c:v>10.546189999999999</c:v>
                </c:pt>
                <c:pt idx="171">
                  <c:v>10.80674</c:v>
                </c:pt>
                <c:pt idx="172">
                  <c:v>9.2729169999999996</c:v>
                </c:pt>
                <c:pt idx="173">
                  <c:v>16.857780000000002</c:v>
                </c:pt>
                <c:pt idx="174">
                  <c:v>10.83483</c:v>
                </c:pt>
                <c:pt idx="175">
                  <c:v>9.0398209999999999</c:v>
                </c:pt>
                <c:pt idx="176">
                  <c:v>7.3575990000000004</c:v>
                </c:pt>
                <c:pt idx="177">
                  <c:v>7.0023530000000003</c:v>
                </c:pt>
                <c:pt idx="178">
                  <c:v>3.2423220000000001</c:v>
                </c:pt>
                <c:pt idx="179">
                  <c:v>7.2424670000000004</c:v>
                </c:pt>
                <c:pt idx="180">
                  <c:v>11.19464</c:v>
                </c:pt>
                <c:pt idx="181">
                  <c:v>9.714594</c:v>
                </c:pt>
                <c:pt idx="182">
                  <c:v>7.1421929999999998</c:v>
                </c:pt>
                <c:pt idx="183">
                  <c:v>7.0886649999999998</c:v>
                </c:pt>
                <c:pt idx="184">
                  <c:v>7.1091220000000002</c:v>
                </c:pt>
                <c:pt idx="185">
                  <c:v>4.6505879999999999</c:v>
                </c:pt>
                <c:pt idx="186">
                  <c:v>9.1708700000000007</c:v>
                </c:pt>
                <c:pt idx="187">
                  <c:v>16.878229999999999</c:v>
                </c:pt>
                <c:pt idx="188">
                  <c:v>11.074780000000001</c:v>
                </c:pt>
                <c:pt idx="189">
                  <c:v>8.2498359999999984</c:v>
                </c:pt>
                <c:pt idx="190">
                  <c:v>5.0366059999999999</c:v>
                </c:pt>
                <c:pt idx="191">
                  <c:v>7.921106</c:v>
                </c:pt>
                <c:pt idx="192">
                  <c:v>6.3778519999999999</c:v>
                </c:pt>
                <c:pt idx="193">
                  <c:v>6.779884</c:v>
                </c:pt>
                <c:pt idx="194">
                  <c:v>9.1966699999999992</c:v>
                </c:pt>
                <c:pt idx="195">
                  <c:v>7.365577</c:v>
                </c:pt>
                <c:pt idx="196">
                  <c:v>9.2340689999999999</c:v>
                </c:pt>
                <c:pt idx="197">
                  <c:v>7.9847260000000002</c:v>
                </c:pt>
                <c:pt idx="198">
                  <c:v>7.4068690000000004</c:v>
                </c:pt>
                <c:pt idx="199">
                  <c:v>11.63054</c:v>
                </c:pt>
                <c:pt idx="200">
                  <c:v>8.6073730000000008</c:v>
                </c:pt>
                <c:pt idx="201">
                  <c:v>8.4063700000000008</c:v>
                </c:pt>
                <c:pt idx="202">
                  <c:v>10.43099</c:v>
                </c:pt>
                <c:pt idx="203">
                  <c:v>6.0566820000000003</c:v>
                </c:pt>
                <c:pt idx="204">
                  <c:v>7.1206459999999998</c:v>
                </c:pt>
                <c:pt idx="205">
                  <c:v>7.6190239999999996</c:v>
                </c:pt>
                <c:pt idx="206">
                  <c:v>6.6288150000000003</c:v>
                </c:pt>
                <c:pt idx="207">
                  <c:v>5.9639439999999997</c:v>
                </c:pt>
                <c:pt idx="208">
                  <c:v>10.045629999999999</c:v>
                </c:pt>
                <c:pt idx="209">
                  <c:v>9.0064700000000002</c:v>
                </c:pt>
                <c:pt idx="210">
                  <c:v>6.7614159999999996</c:v>
                </c:pt>
                <c:pt idx="211">
                  <c:v>5.6522839999999999</c:v>
                </c:pt>
                <c:pt idx="212">
                  <c:v>5.836074</c:v>
                </c:pt>
                <c:pt idx="213">
                  <c:v>6.4427690000000002</c:v>
                </c:pt>
                <c:pt idx="214">
                  <c:v>6.1116630000000001</c:v>
                </c:pt>
                <c:pt idx="215">
                  <c:v>6.4417419999999996</c:v>
                </c:pt>
                <c:pt idx="216">
                  <c:v>8.6444690000000008</c:v>
                </c:pt>
                <c:pt idx="217">
                  <c:v>7.3668459999999998</c:v>
                </c:pt>
                <c:pt idx="218">
                  <c:v>5.1953139999999998</c:v>
                </c:pt>
                <c:pt idx="219">
                  <c:v>11.141540000000001</c:v>
                </c:pt>
                <c:pt idx="220">
                  <c:v>12.16939</c:v>
                </c:pt>
                <c:pt idx="221">
                  <c:v>9.232253</c:v>
                </c:pt>
                <c:pt idx="222">
                  <c:v>25.753720000000001</c:v>
                </c:pt>
                <c:pt idx="223">
                  <c:v>7.1217810000000004</c:v>
                </c:pt>
                <c:pt idx="224">
                  <c:v>5.9647709999999998</c:v>
                </c:pt>
                <c:pt idx="225">
                  <c:v>4.9378209999999996</c:v>
                </c:pt>
                <c:pt idx="226">
                  <c:v>5.5928639999999996</c:v>
                </c:pt>
                <c:pt idx="227">
                  <c:v>6.0124430000000002</c:v>
                </c:pt>
                <c:pt idx="228">
                  <c:v>5.119351</c:v>
                </c:pt>
                <c:pt idx="229">
                  <c:v>5.2367340000000002</c:v>
                </c:pt>
                <c:pt idx="230">
                  <c:v>5.4889419999999998</c:v>
                </c:pt>
                <c:pt idx="231">
                  <c:v>4.636558</c:v>
                </c:pt>
                <c:pt idx="232">
                  <c:v>4.7551310000000004</c:v>
                </c:pt>
                <c:pt idx="233">
                  <c:v>5.2671919999999997</c:v>
                </c:pt>
                <c:pt idx="234">
                  <c:v>6.3886269999999996</c:v>
                </c:pt>
                <c:pt idx="235">
                  <c:v>6.3912279999999999</c:v>
                </c:pt>
                <c:pt idx="236">
                  <c:v>4.6428260000000003</c:v>
                </c:pt>
                <c:pt idx="237">
                  <c:v>3.481754</c:v>
                </c:pt>
                <c:pt idx="238">
                  <c:v>4.0014919999999998</c:v>
                </c:pt>
                <c:pt idx="239">
                  <c:v>3.1318419999999998</c:v>
                </c:pt>
                <c:pt idx="240">
                  <c:v>4.7681040000000001</c:v>
                </c:pt>
                <c:pt idx="241">
                  <c:v>5.0493519999999998</c:v>
                </c:pt>
                <c:pt idx="242">
                  <c:v>4.2573860000000003</c:v>
                </c:pt>
                <c:pt idx="243">
                  <c:v>3.2129880000000002</c:v>
                </c:pt>
                <c:pt idx="244">
                  <c:v>4.770448</c:v>
                </c:pt>
                <c:pt idx="245">
                  <c:v>5.1676489999999999</c:v>
                </c:pt>
                <c:pt idx="246">
                  <c:v>4.7647320000000004</c:v>
                </c:pt>
                <c:pt idx="247">
                  <c:v>5.082522</c:v>
                </c:pt>
                <c:pt idx="248">
                  <c:v>5.1835449999999996</c:v>
                </c:pt>
                <c:pt idx="249">
                  <c:v>4.3265950000000002</c:v>
                </c:pt>
                <c:pt idx="250">
                  <c:v>6.0823239999999998</c:v>
                </c:pt>
                <c:pt idx="251">
                  <c:v>5.7402220000000002</c:v>
                </c:pt>
              </c:numCache>
            </c:numRef>
          </c:val>
          <c:smooth val="0"/>
          <c:extLst>
            <c:ext xmlns:c16="http://schemas.microsoft.com/office/drawing/2014/chart" uri="{C3380CC4-5D6E-409C-BE32-E72D297353CC}">
              <c16:uniqueId val="{00000001-DED1-4228-A8EE-39B75C9D66C6}"/>
            </c:ext>
          </c:extLst>
        </c:ser>
        <c:dLbls>
          <c:showLegendKey val="0"/>
          <c:showVal val="0"/>
          <c:showCatName val="0"/>
          <c:showSerName val="0"/>
          <c:showPercent val="0"/>
          <c:showBubbleSize val="0"/>
        </c:dLbls>
        <c:marker val="1"/>
        <c:smooth val="0"/>
        <c:axId val="448070192"/>
        <c:axId val="448067056"/>
      </c:lineChart>
      <c:dateAx>
        <c:axId val="610924736"/>
        <c:scaling>
          <c:orientation val="minMax"/>
        </c:scaling>
        <c:delete val="0"/>
        <c:axPos val="b"/>
        <c:numFmt formatCode="[$-1009]d/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0925912"/>
        <c:crosses val="autoZero"/>
        <c:auto val="1"/>
        <c:lblOffset val="100"/>
        <c:baseTimeUnit val="days"/>
      </c:dateAx>
      <c:valAx>
        <c:axId val="610925912"/>
        <c:scaling>
          <c:orientation val="minMax"/>
          <c:min val="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Share Price (USD)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quot;$&quot;* #,##0.00_-;\-&quot;$&quot;* #,##0.00_-;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0924736"/>
        <c:crosses val="autoZero"/>
        <c:crossBetween val="between"/>
      </c:valAx>
      <c:valAx>
        <c:axId val="448067056"/>
        <c:scaling>
          <c:orientation val="minMax"/>
          <c:min val="5"/>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Volume</a:t>
                </a:r>
                <a:r>
                  <a:rPr lang="en-CA" baseline="0"/>
                  <a:t> (millions)</a:t>
                </a:r>
                <a:endParaRPr lang="en-CA"/>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8070192"/>
        <c:crosses val="max"/>
        <c:crossBetween val="between"/>
      </c:valAx>
      <c:dateAx>
        <c:axId val="448070192"/>
        <c:scaling>
          <c:orientation val="minMax"/>
        </c:scaling>
        <c:delete val="1"/>
        <c:axPos val="b"/>
        <c:numFmt formatCode="[$-1009]d/mmm/yy;@" sourceLinked="1"/>
        <c:majorTickMark val="out"/>
        <c:minorTickMark val="none"/>
        <c:tickLblPos val="nextTo"/>
        <c:crossAx val="448067056"/>
        <c:crosses val="autoZero"/>
        <c:auto val="1"/>
        <c:lblOffset val="100"/>
        <c:baseTimeUnit val="day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dPt>
            <c:idx val="0"/>
            <c:bubble3D val="0"/>
            <c:spPr>
              <a:solidFill>
                <a:srgbClr val="8F3985"/>
              </a:solidFill>
              <a:ln w="19050">
                <a:solidFill>
                  <a:schemeClr val="lt1"/>
                </a:solidFill>
              </a:ln>
              <a:effectLst/>
            </c:spPr>
            <c:extLst>
              <c:ext xmlns:c16="http://schemas.microsoft.com/office/drawing/2014/chart" uri="{C3380CC4-5D6E-409C-BE32-E72D297353CC}">
                <c16:uniqueId val="{00000001-F5DA-4E49-AD76-088A5DD8E9ED}"/>
              </c:ext>
            </c:extLst>
          </c:dPt>
          <c:dPt>
            <c:idx val="1"/>
            <c:bubble3D val="0"/>
            <c:spPr>
              <a:solidFill>
                <a:srgbClr val="E5FCFF"/>
              </a:solidFill>
              <a:ln w="19050">
                <a:solidFill>
                  <a:schemeClr val="lt1"/>
                </a:solidFill>
              </a:ln>
              <a:effectLst/>
            </c:spPr>
            <c:extLst>
              <c:ext xmlns:c16="http://schemas.microsoft.com/office/drawing/2014/chart" uri="{C3380CC4-5D6E-409C-BE32-E72D297353CC}">
                <c16:uniqueId val="{00000003-F5DA-4E49-AD76-088A5DD8E9ED}"/>
              </c:ext>
            </c:extLst>
          </c:dPt>
          <c:dPt>
            <c:idx val="2"/>
            <c:bubble3D val="0"/>
            <c:spPr>
              <a:solidFill>
                <a:srgbClr val="C490D1"/>
              </a:solidFill>
              <a:ln w="19050">
                <a:solidFill>
                  <a:schemeClr val="lt1"/>
                </a:solidFill>
              </a:ln>
              <a:effectLst/>
            </c:spPr>
            <c:extLst>
              <c:ext xmlns:c16="http://schemas.microsoft.com/office/drawing/2014/chart" uri="{C3380CC4-5D6E-409C-BE32-E72D297353CC}">
                <c16:uniqueId val="{00000005-F5DA-4E49-AD76-088A5DD8E9ED}"/>
              </c:ext>
            </c:extLst>
          </c:dPt>
          <c:dPt>
            <c:idx val="3"/>
            <c:bubble3D val="0"/>
            <c:spPr>
              <a:solidFill>
                <a:srgbClr val="ACACDE"/>
              </a:solidFill>
              <a:ln w="19050">
                <a:solidFill>
                  <a:schemeClr val="lt1"/>
                </a:solidFill>
              </a:ln>
              <a:effectLst/>
            </c:spPr>
            <c:extLst>
              <c:ext xmlns:c16="http://schemas.microsoft.com/office/drawing/2014/chart" uri="{C3380CC4-5D6E-409C-BE32-E72D297353CC}">
                <c16:uniqueId val="{00000007-F5DA-4E49-AD76-088A5DD8E9ED}"/>
              </c:ext>
            </c:extLst>
          </c:dPt>
          <c:dLbls>
            <c:dLbl>
              <c:idx val="0"/>
              <c:layout>
                <c:manualLayout>
                  <c:x val="6.9444444444444448E-2"/>
                  <c:y val="4.2437781360066642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5DA-4E49-AD76-088A5DD8E9ED}"/>
                </c:ext>
              </c:extLst>
            </c:dLbl>
            <c:dLbl>
              <c:idx val="1"/>
              <c:layout>
                <c:manualLayout>
                  <c:x val="-0.1111111111111111"/>
                  <c:y val="-8.4875562720133283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5DA-4E49-AD76-088A5DD8E9ED}"/>
                </c:ext>
              </c:extLst>
            </c:dLbl>
            <c:dLbl>
              <c:idx val="2"/>
              <c:layout>
                <c:manualLayout>
                  <c:x val="-8.3662110946491092E-2"/>
                  <c:y val="-1.38888888888889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5DA-4E49-AD76-088A5DD8E9ED}"/>
                </c:ext>
              </c:extLst>
            </c:dLbl>
            <c:dLbl>
              <c:idx val="3"/>
              <c:layout>
                <c:manualLayout>
                  <c:x val="-8.9341168506156601E-2"/>
                  <c:y val="-5.55555555555555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5DA-4E49-AD76-088A5DD8E9E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'rev_by_seg.'!$O$6:$O$9</c:f>
              <c:strCache>
                <c:ptCount val="4"/>
                <c:pt idx="0">
                  <c:v>Media Networks</c:v>
                </c:pt>
                <c:pt idx="1">
                  <c:v>Parks &amp; Resorts</c:v>
                </c:pt>
                <c:pt idx="2">
                  <c:v>Studio Entertainment</c:v>
                </c:pt>
                <c:pt idx="3">
                  <c:v>Consumer Products &amp; Interactive Media</c:v>
                </c:pt>
              </c:strCache>
            </c:strRef>
          </c:cat>
          <c:val>
            <c:numRef>
              <c:f>'rev_by_seg.'!$P$6:$P$9</c:f>
              <c:numCache>
                <c:formatCode>0%</c:formatCode>
                <c:ptCount val="4"/>
                <c:pt idx="0">
                  <c:v>0.41429223667078141</c:v>
                </c:pt>
                <c:pt idx="1">
                  <c:v>0.34320307083551754</c:v>
                </c:pt>
                <c:pt idx="2">
                  <c:v>0.16887904357677935</c:v>
                </c:pt>
                <c:pt idx="3">
                  <c:v>7.8647885418604263E-2</c:v>
                </c:pt>
              </c:numCache>
            </c:numRef>
          </c:val>
          <c:extLst>
            <c:ext xmlns:c16="http://schemas.microsoft.com/office/drawing/2014/chart" uri="{C3380CC4-5D6E-409C-BE32-E72D297353CC}">
              <c16:uniqueId val="{00000008-F5DA-4E49-AD76-088A5DD8E9ED}"/>
            </c:ext>
          </c:extLst>
        </c:ser>
        <c:dLbls>
          <c:showLegendKey val="0"/>
          <c:showVal val="1"/>
          <c:showCatName val="0"/>
          <c:showSerName val="0"/>
          <c:showPercent val="0"/>
          <c:showBubbleSize val="0"/>
          <c:showLeaderLines val="1"/>
        </c:dLbls>
        <c:firstSliceAng val="0"/>
        <c:holeSize val="55"/>
      </c:doughnutChart>
      <c:spPr>
        <a:noFill/>
        <a:ln>
          <a:noFill/>
        </a:ln>
        <a:effectLst/>
      </c:spPr>
    </c:plotArea>
    <c:legend>
      <c:legendPos val="b"/>
      <c:layout>
        <c:manualLayout>
          <c:xMode val="edge"/>
          <c:yMode val="edge"/>
          <c:x val="0.78351133494205338"/>
          <c:y val="0.10671515018955961"/>
          <c:w val="0.19230769230769232"/>
          <c:h val="0.6108774424030329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0" dt="2019-08-13T05:29:00.075" idx="1">
    <p:pos x="6000" y="0"/>
    <p:text>price vs. volume will have to fixed with S&amp;P</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VxTCXs"/>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8-12T16:56:11.003" idx="2">
    <p:pos x="3133" y="3902"/>
    <p:text>National Amusements Owns Viacom and CBS</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VxTCXA"/>
      </p:ext>
    </p:extLst>
  </p:cm>
  <p:cm authorId="1" dt="2019-08-12T16:58:49.788" idx="3">
    <p:pos x="1117" y="3688"/>
    <p:text>AT&amp;T owns Time Warner Entertainement</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VxTCXM"/>
      </p:ext>
    </p:extLst>
  </p:cm>
  <p:cm authorId="1" dt="2019-08-12T17:01:03.038" idx="1">
    <p:pos x="1819" y="3942"/>
    <p:text>Comcast is buying Viacom from National Amusements</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VxTCW0"/>
      </p:ext>
    </p:extLst>
  </p:cm>
  <p:cm authorId="1" dt="2019-08-12T17:01:36.268" idx="5">
    <p:pos x="2402" y="3756"/>
    <p:text>Charter communication purchased time warner cable which is now spectrum.</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VxTCW8"/>
      </p:ext>
    </p:extLst>
  </p:cm>
  <p:cm authorId="1" dt="2019-08-12T17:03:15.627" idx="7">
    <p:pos x="1915" y="4038"/>
    <p:text>In 2002, Comcast acquired all assets of AT&amp;T Broadband, thus making Comcast the largest cable television company in the United States with over 22 million subscribers</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VxTCW4"/>
      </p:ext>
    </p:extLst>
  </p:cm>
  <p:cm authorId="1" dt="2019-08-12T18:11:34.259" idx="6">
    <p:pos x="3495" y="731"/>
    <p:text>Are we jsut calling it parks?</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VxTCXE"/>
      </p:ext>
    </p:extLst>
  </p:cm>
  <p:cm authorId="1" dt="2019-08-13T02:28:39.926" idx="4">
    <p:pos x="5590" y="1284"/>
    <p:text>Large opportunity for international expansion.</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VxTCXI"/>
      </p:ext>
    </p:extLst>
  </p:cm>
</p:cmLst>
</file>

<file path=ppt/drawings/drawing1.xml><?xml version="1.0" encoding="utf-8"?>
<c:userShapes xmlns:c="http://schemas.openxmlformats.org/drawingml/2006/chart">
  <cdr:relSizeAnchor xmlns:cdr="http://schemas.openxmlformats.org/drawingml/2006/chartDrawing">
    <cdr:from>
      <cdr:x>0.43525</cdr:x>
      <cdr:y>0.35954</cdr:y>
    </cdr:from>
    <cdr:to>
      <cdr:x>0.58259</cdr:x>
      <cdr:y>0.45676</cdr:y>
    </cdr:to>
    <cdr:sp macro="" textlink="">
      <cdr:nvSpPr>
        <cdr:cNvPr id="2" name="TextBox 1">
          <a:extLst xmlns:a="http://schemas.openxmlformats.org/drawingml/2006/main">
            <a:ext uri="{FF2B5EF4-FFF2-40B4-BE49-F238E27FC236}">
              <a16:creationId xmlns:a16="http://schemas.microsoft.com/office/drawing/2014/main" id="{D82F48B8-C77A-46CD-AC74-91FB8854C2F2}"/>
            </a:ext>
          </a:extLst>
        </cdr:cNvPr>
        <cdr:cNvSpPr txBox="1"/>
      </cdr:nvSpPr>
      <cdr:spPr>
        <a:xfrm xmlns:a="http://schemas.openxmlformats.org/drawingml/2006/main">
          <a:off x="2331313" y="986282"/>
          <a:ext cx="789193" cy="2667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CA" sz="1400" b="1" dirty="0"/>
            <a:t>59.4B</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6575" cy="5111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021138" y="0"/>
            <a:ext cx="3076575" cy="511175"/>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068388" y="768350"/>
            <a:ext cx="49625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613" y="4860925"/>
            <a:ext cx="5680075" cy="46053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1850"/>
            <a:ext cx="3076575" cy="511175"/>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021138" y="9721850"/>
            <a:ext cx="3076575" cy="51117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txBox="1">
            <a:spLocks noGrp="1"/>
          </p:cNvSpPr>
          <p:nvPr>
            <p:ph type="body" idx="1"/>
          </p:nvPr>
        </p:nvSpPr>
        <p:spPr>
          <a:xfrm>
            <a:off x="709613" y="4860925"/>
            <a:ext cx="5680075" cy="4605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 name="Google Shape;45;p1:notes"/>
          <p:cNvSpPr>
            <a:spLocks noGrp="1" noRot="1" noChangeAspect="1"/>
          </p:cNvSpPr>
          <p:nvPr>
            <p:ph type="sldImg" idx="2"/>
          </p:nvPr>
        </p:nvSpPr>
        <p:spPr>
          <a:xfrm>
            <a:off x="1068388" y="768350"/>
            <a:ext cx="49625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8:notes"/>
          <p:cNvSpPr txBox="1">
            <a:spLocks noGrp="1"/>
          </p:cNvSpPr>
          <p:nvPr>
            <p:ph type="body" idx="1"/>
          </p:nvPr>
        </p:nvSpPr>
        <p:spPr>
          <a:xfrm>
            <a:off x="709613" y="4860925"/>
            <a:ext cx="5680075" cy="4605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18:notes"/>
          <p:cNvSpPr>
            <a:spLocks noGrp="1" noRot="1" noChangeAspect="1"/>
          </p:cNvSpPr>
          <p:nvPr>
            <p:ph type="sldImg" idx="2"/>
          </p:nvPr>
        </p:nvSpPr>
        <p:spPr>
          <a:xfrm>
            <a:off x="1068388" y="768350"/>
            <a:ext cx="49625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9:notes"/>
          <p:cNvSpPr txBox="1">
            <a:spLocks noGrp="1"/>
          </p:cNvSpPr>
          <p:nvPr>
            <p:ph type="body" idx="1"/>
          </p:nvPr>
        </p:nvSpPr>
        <p:spPr>
          <a:xfrm>
            <a:off x="709613" y="4860925"/>
            <a:ext cx="5680075" cy="4605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6" name="Google Shape;296;p19:notes"/>
          <p:cNvSpPr>
            <a:spLocks noGrp="1" noRot="1" noChangeAspect="1"/>
          </p:cNvSpPr>
          <p:nvPr>
            <p:ph type="sldImg" idx="2"/>
          </p:nvPr>
        </p:nvSpPr>
        <p:spPr>
          <a:xfrm>
            <a:off x="1068388" y="768350"/>
            <a:ext cx="49625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txBox="1">
            <a:spLocks noGrp="1"/>
          </p:cNvSpPr>
          <p:nvPr>
            <p:ph type="body" idx="1"/>
          </p:nvPr>
        </p:nvSpPr>
        <p:spPr>
          <a:xfrm>
            <a:off x="709613" y="4860925"/>
            <a:ext cx="5680075" cy="4605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 name="Google Shape;52;p3:notes"/>
          <p:cNvSpPr>
            <a:spLocks noGrp="1" noRot="1" noChangeAspect="1"/>
          </p:cNvSpPr>
          <p:nvPr>
            <p:ph type="sldImg" idx="2"/>
          </p:nvPr>
        </p:nvSpPr>
        <p:spPr>
          <a:xfrm>
            <a:off x="1068388" y="768350"/>
            <a:ext cx="49625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6:notes"/>
          <p:cNvSpPr txBox="1">
            <a:spLocks noGrp="1"/>
          </p:cNvSpPr>
          <p:nvPr>
            <p:ph type="body" idx="1"/>
          </p:nvPr>
        </p:nvSpPr>
        <p:spPr>
          <a:xfrm>
            <a:off x="709613" y="4860925"/>
            <a:ext cx="5680075" cy="4605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 name="Google Shape;78;p6:notes"/>
          <p:cNvSpPr>
            <a:spLocks noGrp="1" noRot="1" noChangeAspect="1"/>
          </p:cNvSpPr>
          <p:nvPr>
            <p:ph type="sldImg" idx="2"/>
          </p:nvPr>
        </p:nvSpPr>
        <p:spPr>
          <a:xfrm>
            <a:off x="1068388" y="768350"/>
            <a:ext cx="49625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0:notes"/>
          <p:cNvSpPr txBox="1">
            <a:spLocks noGrp="1"/>
          </p:cNvSpPr>
          <p:nvPr>
            <p:ph type="body" idx="1"/>
          </p:nvPr>
        </p:nvSpPr>
        <p:spPr>
          <a:xfrm>
            <a:off x="709613" y="4860925"/>
            <a:ext cx="5680200" cy="4605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20:notes"/>
          <p:cNvSpPr>
            <a:spLocks noGrp="1" noRot="1" noChangeAspect="1"/>
          </p:cNvSpPr>
          <p:nvPr>
            <p:ph type="sldImg" idx="2"/>
          </p:nvPr>
        </p:nvSpPr>
        <p:spPr>
          <a:xfrm>
            <a:off x="1068388" y="768350"/>
            <a:ext cx="49625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txBox="1">
            <a:spLocks noGrp="1"/>
          </p:cNvSpPr>
          <p:nvPr>
            <p:ph type="body" idx="1"/>
          </p:nvPr>
        </p:nvSpPr>
        <p:spPr>
          <a:xfrm>
            <a:off x="709613" y="4860925"/>
            <a:ext cx="5680075" cy="4605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 name="Google Shape;138;p4:notes"/>
          <p:cNvSpPr>
            <a:spLocks noGrp="1" noRot="1" noChangeAspect="1"/>
          </p:cNvSpPr>
          <p:nvPr>
            <p:ph type="sldImg" idx="2"/>
          </p:nvPr>
        </p:nvSpPr>
        <p:spPr>
          <a:xfrm>
            <a:off x="1068388" y="768350"/>
            <a:ext cx="49625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5:notes"/>
          <p:cNvSpPr txBox="1">
            <a:spLocks noGrp="1"/>
          </p:cNvSpPr>
          <p:nvPr>
            <p:ph type="body" idx="1"/>
          </p:nvPr>
        </p:nvSpPr>
        <p:spPr>
          <a:xfrm>
            <a:off x="709613" y="4860925"/>
            <a:ext cx="5680075" cy="4605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 name="Google Shape;155;p5:notes"/>
          <p:cNvSpPr>
            <a:spLocks noGrp="1" noRot="1" noChangeAspect="1"/>
          </p:cNvSpPr>
          <p:nvPr>
            <p:ph type="sldImg" idx="2"/>
          </p:nvPr>
        </p:nvSpPr>
        <p:spPr>
          <a:xfrm>
            <a:off x="1068388" y="768350"/>
            <a:ext cx="49625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1:notes"/>
          <p:cNvSpPr txBox="1">
            <a:spLocks noGrp="1"/>
          </p:cNvSpPr>
          <p:nvPr>
            <p:ph type="body" idx="1"/>
          </p:nvPr>
        </p:nvSpPr>
        <p:spPr>
          <a:xfrm>
            <a:off x="709613" y="4860925"/>
            <a:ext cx="5680075" cy="4605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p21:notes"/>
          <p:cNvSpPr>
            <a:spLocks noGrp="1" noRot="1" noChangeAspect="1"/>
          </p:cNvSpPr>
          <p:nvPr>
            <p:ph type="sldImg" idx="2"/>
          </p:nvPr>
        </p:nvSpPr>
        <p:spPr>
          <a:xfrm>
            <a:off x="1068388" y="768350"/>
            <a:ext cx="49625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2:notes"/>
          <p:cNvSpPr txBox="1">
            <a:spLocks noGrp="1"/>
          </p:cNvSpPr>
          <p:nvPr>
            <p:ph type="body" idx="1"/>
          </p:nvPr>
        </p:nvSpPr>
        <p:spPr>
          <a:xfrm>
            <a:off x="709613" y="4860925"/>
            <a:ext cx="5680075" cy="4605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 name="Google Shape;198;p22:notes"/>
          <p:cNvSpPr>
            <a:spLocks noGrp="1" noRot="1" noChangeAspect="1"/>
          </p:cNvSpPr>
          <p:nvPr>
            <p:ph type="sldImg" idx="2"/>
          </p:nvPr>
        </p:nvSpPr>
        <p:spPr>
          <a:xfrm>
            <a:off x="1068388" y="768350"/>
            <a:ext cx="49625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7:notes"/>
          <p:cNvSpPr txBox="1">
            <a:spLocks noGrp="1"/>
          </p:cNvSpPr>
          <p:nvPr>
            <p:ph type="body" idx="1"/>
          </p:nvPr>
        </p:nvSpPr>
        <p:spPr>
          <a:xfrm>
            <a:off x="709613" y="4860925"/>
            <a:ext cx="5680075" cy="4605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Brand value = net economic benefit that brand owner would achieve by licensing brand which Disney does plenty of</a:t>
            </a:r>
            <a:endParaRPr/>
          </a:p>
          <a:p>
            <a:pPr marL="0" lvl="0" indent="0" algn="l" rtl="0">
              <a:lnSpc>
                <a:spcPct val="100000"/>
              </a:lnSpc>
              <a:spcBef>
                <a:spcPts val="0"/>
              </a:spcBef>
              <a:spcAft>
                <a:spcPts val="0"/>
              </a:spcAft>
              <a:buSzPts val="1400"/>
              <a:buNone/>
            </a:pPr>
            <a:r>
              <a:rPr lang="en-CA"/>
              <a:t>Company like Disney has several layers of legal protection – owns copyright to that character, copyright to any subsequent versions, and trademark rights which don’t expire</a:t>
            </a:r>
            <a:endParaRPr/>
          </a:p>
        </p:txBody>
      </p:sp>
      <p:sp>
        <p:nvSpPr>
          <p:cNvPr id="236" name="Google Shape;236;p17:notes"/>
          <p:cNvSpPr>
            <a:spLocks noGrp="1" noRot="1" noChangeAspect="1"/>
          </p:cNvSpPr>
          <p:nvPr>
            <p:ph type="sldImg" idx="2"/>
          </p:nvPr>
        </p:nvSpPr>
        <p:spPr>
          <a:xfrm>
            <a:off x="1068388" y="768350"/>
            <a:ext cx="49625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8"/>
        <p:cNvGrpSpPr/>
        <p:nvPr/>
      </p:nvGrpSpPr>
      <p:grpSpPr>
        <a:xfrm>
          <a:off x="0" y="0"/>
          <a:ext cx="0" cy="0"/>
          <a:chOff x="0" y="0"/>
          <a:chExt cx="0" cy="0"/>
        </a:xfrm>
      </p:grpSpPr>
      <p:sp>
        <p:nvSpPr>
          <p:cNvPr id="29" name="Google Shape;29;p12"/>
          <p:cNvSpPr/>
          <p:nvPr/>
        </p:nvSpPr>
        <p:spPr>
          <a:xfrm>
            <a:off x="1" y="0"/>
            <a:ext cx="10058400" cy="831273"/>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30" name="Google Shape;30;p12"/>
          <p:cNvSpPr/>
          <p:nvPr/>
        </p:nvSpPr>
        <p:spPr>
          <a:xfrm>
            <a:off x="1" y="6941127"/>
            <a:ext cx="10058400" cy="831273"/>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32" name="Google Shape;32;p12"/>
          <p:cNvSpPr txBox="1">
            <a:spLocks noGrp="1"/>
          </p:cNvSpPr>
          <p:nvPr>
            <p:ph type="subTitle" idx="1"/>
          </p:nvPr>
        </p:nvSpPr>
        <p:spPr>
          <a:xfrm>
            <a:off x="1131281" y="4354459"/>
            <a:ext cx="7016432" cy="38514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a:lnSpc>
                <a:spcPct val="100000"/>
              </a:lnSpc>
              <a:spcBef>
                <a:spcPts val="300"/>
              </a:spcBef>
              <a:spcAft>
                <a:spcPts val="0"/>
              </a:spcAft>
              <a:buSzPts val="126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800"/>
              <a:buChar char="⬥"/>
              <a:defRPr/>
            </a:lvl4pPr>
            <a:lvl5pPr lvl="4" algn="l">
              <a:lnSpc>
                <a:spcPct val="100000"/>
              </a:lnSpc>
              <a:spcBef>
                <a:spcPts val="300"/>
              </a:spcBef>
              <a:spcAft>
                <a:spcPts val="0"/>
              </a:spcAft>
              <a:buSzPts val="1800"/>
              <a:buChar char="&gt;"/>
              <a:defRPr/>
            </a:lvl5pPr>
            <a:lvl6pPr lvl="5" algn="l">
              <a:lnSpc>
                <a:spcPct val="100000"/>
              </a:lnSpc>
              <a:spcBef>
                <a:spcPts val="450"/>
              </a:spcBef>
              <a:spcAft>
                <a:spcPts val="0"/>
              </a:spcAft>
              <a:buSzPts val="1800"/>
              <a:buChar char="&gt;"/>
              <a:defRPr/>
            </a:lvl6pPr>
            <a:lvl7pPr lvl="6" algn="l">
              <a:lnSpc>
                <a:spcPct val="100000"/>
              </a:lnSpc>
              <a:spcBef>
                <a:spcPts val="450"/>
              </a:spcBef>
              <a:spcAft>
                <a:spcPts val="0"/>
              </a:spcAft>
              <a:buSzPts val="1800"/>
              <a:buChar char="&gt;"/>
              <a:defRPr/>
            </a:lvl7pPr>
            <a:lvl8pPr lvl="7" algn="l">
              <a:lnSpc>
                <a:spcPct val="100000"/>
              </a:lnSpc>
              <a:spcBef>
                <a:spcPts val="450"/>
              </a:spcBef>
              <a:spcAft>
                <a:spcPts val="0"/>
              </a:spcAft>
              <a:buSzPts val="1800"/>
              <a:buChar char="&gt;"/>
              <a:defRPr/>
            </a:lvl8pPr>
            <a:lvl9pPr lvl="8" algn="l">
              <a:lnSpc>
                <a:spcPct val="100000"/>
              </a:lnSpc>
              <a:spcBef>
                <a:spcPts val="450"/>
              </a:spcBef>
              <a:spcAft>
                <a:spcPts val="0"/>
              </a:spcAft>
              <a:buSzPts val="1800"/>
              <a:buChar char="&gt;"/>
              <a:defRPr/>
            </a:lvl9pPr>
          </a:lstStyle>
          <a:p>
            <a:endParaRPr/>
          </a:p>
        </p:txBody>
      </p:sp>
      <p:sp>
        <p:nvSpPr>
          <p:cNvPr id="33" name="Google Shape;33;p12"/>
          <p:cNvSpPr txBox="1">
            <a:spLocks noGrp="1"/>
          </p:cNvSpPr>
          <p:nvPr>
            <p:ph type="ctrTitle"/>
          </p:nvPr>
        </p:nvSpPr>
        <p:spPr>
          <a:xfrm>
            <a:off x="1131281" y="3800085"/>
            <a:ext cx="8584407" cy="482953"/>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sz="2800">
                <a:solidFill>
                  <a:schemeClr val="dk2"/>
                </a:solidFill>
              </a:defRPr>
            </a:lvl1pPr>
            <a:lvl2pPr lvl="1" algn="l">
              <a:lnSpc>
                <a:spcPct val="154888"/>
              </a:lnSpc>
              <a:spcBef>
                <a:spcPts val="0"/>
              </a:spcBef>
              <a:spcAft>
                <a:spcPts val="0"/>
              </a:spcAft>
              <a:buSzPts val="1400"/>
              <a:buNone/>
              <a:defRPr/>
            </a:lvl2pPr>
            <a:lvl3pPr lvl="2" algn="l">
              <a:lnSpc>
                <a:spcPct val="154888"/>
              </a:lnSpc>
              <a:spcBef>
                <a:spcPts val="0"/>
              </a:spcBef>
              <a:spcAft>
                <a:spcPts val="0"/>
              </a:spcAft>
              <a:buSzPts val="1400"/>
              <a:buNone/>
              <a:defRPr/>
            </a:lvl3pPr>
            <a:lvl4pPr lvl="3" algn="l">
              <a:lnSpc>
                <a:spcPct val="154888"/>
              </a:lnSpc>
              <a:spcBef>
                <a:spcPts val="0"/>
              </a:spcBef>
              <a:spcAft>
                <a:spcPts val="0"/>
              </a:spcAft>
              <a:buSzPts val="1400"/>
              <a:buNone/>
              <a:defRPr/>
            </a:lvl4pPr>
            <a:lvl5pPr lvl="4" algn="l">
              <a:lnSpc>
                <a:spcPct val="154888"/>
              </a:lnSpc>
              <a:spcBef>
                <a:spcPts val="0"/>
              </a:spcBef>
              <a:spcAft>
                <a:spcPts val="0"/>
              </a:spcAft>
              <a:buSzPts val="1400"/>
              <a:buNone/>
              <a:defRPr/>
            </a:lvl5pPr>
            <a:lvl6pPr lvl="5" algn="l">
              <a:lnSpc>
                <a:spcPct val="154888"/>
              </a:lnSpc>
              <a:spcBef>
                <a:spcPts val="0"/>
              </a:spcBef>
              <a:spcAft>
                <a:spcPts val="0"/>
              </a:spcAft>
              <a:buSzPts val="1400"/>
              <a:buNone/>
              <a:defRPr/>
            </a:lvl6pPr>
            <a:lvl7pPr lvl="6" algn="l">
              <a:lnSpc>
                <a:spcPct val="154888"/>
              </a:lnSpc>
              <a:spcBef>
                <a:spcPts val="0"/>
              </a:spcBef>
              <a:spcAft>
                <a:spcPts val="0"/>
              </a:spcAft>
              <a:buSzPts val="1400"/>
              <a:buNone/>
              <a:defRPr/>
            </a:lvl7pPr>
            <a:lvl8pPr lvl="7" algn="l">
              <a:lnSpc>
                <a:spcPct val="154888"/>
              </a:lnSpc>
              <a:spcBef>
                <a:spcPts val="0"/>
              </a:spcBef>
              <a:spcAft>
                <a:spcPts val="0"/>
              </a:spcAft>
              <a:buSzPts val="1400"/>
              <a:buNone/>
              <a:defRPr/>
            </a:lvl8pPr>
            <a:lvl9pPr lvl="8" algn="l">
              <a:lnSpc>
                <a:spcPct val="154888"/>
              </a:lnSpc>
              <a:spcBef>
                <a:spcPts val="0"/>
              </a:spcBef>
              <a:spcAft>
                <a:spcPts val="0"/>
              </a:spcAft>
              <a:buSzPts val="1400"/>
              <a:buNone/>
              <a:defRPr/>
            </a:lvl9pPr>
          </a:lstStyle>
          <a:p>
            <a:endParaRPr/>
          </a:p>
        </p:txBody>
      </p:sp>
    </p:spTree>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5"/>
        <p:cNvGrpSpPr/>
        <p:nvPr/>
      </p:nvGrpSpPr>
      <p:grpSpPr>
        <a:xfrm>
          <a:off x="0" y="0"/>
          <a:ext cx="0" cy="0"/>
          <a:chOff x="0" y="0"/>
          <a:chExt cx="0" cy="0"/>
        </a:xfrm>
      </p:grpSpPr>
      <p:sp>
        <p:nvSpPr>
          <p:cNvPr id="36" name="Google Shape;36;p13"/>
          <p:cNvSpPr txBox="1">
            <a:spLocks noGrp="1"/>
          </p:cNvSpPr>
          <p:nvPr>
            <p:ph type="body" idx="1"/>
          </p:nvPr>
        </p:nvSpPr>
        <p:spPr>
          <a:xfrm>
            <a:off x="329406" y="864618"/>
            <a:ext cx="9400032" cy="18288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900"/>
              </a:spcBef>
              <a:spcAft>
                <a:spcPts val="0"/>
              </a:spcAft>
              <a:buSzPts val="840"/>
              <a:buNone/>
              <a:defRPr sz="1200" b="0" i="1">
                <a:solidFill>
                  <a:srgbClr val="BFBFBF"/>
                </a:solidFill>
              </a:defRPr>
            </a:lvl1pPr>
            <a:lvl2pPr marL="914400" lvl="1" indent="-308610" algn="l">
              <a:lnSpc>
                <a:spcPct val="100000"/>
              </a:lnSpc>
              <a:spcBef>
                <a:spcPts val="300"/>
              </a:spcBef>
              <a:spcAft>
                <a:spcPts val="0"/>
              </a:spcAft>
              <a:buSzPts val="126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300"/>
              </a:spcBef>
              <a:spcAft>
                <a:spcPts val="0"/>
              </a:spcAft>
              <a:buSzPts val="1800"/>
              <a:buChar char="⬥"/>
              <a:defRPr/>
            </a:lvl4pPr>
            <a:lvl5pPr marL="2286000" lvl="4" indent="-342900" algn="l">
              <a:lnSpc>
                <a:spcPct val="100000"/>
              </a:lnSpc>
              <a:spcBef>
                <a:spcPts val="300"/>
              </a:spcBef>
              <a:spcAft>
                <a:spcPts val="0"/>
              </a:spcAft>
              <a:buSzPts val="1800"/>
              <a:buChar char="&gt;"/>
              <a:defRPr/>
            </a:lvl5pPr>
            <a:lvl6pPr marL="2743200" lvl="5" indent="-342900" algn="l">
              <a:lnSpc>
                <a:spcPct val="100000"/>
              </a:lnSpc>
              <a:spcBef>
                <a:spcPts val="450"/>
              </a:spcBef>
              <a:spcAft>
                <a:spcPts val="0"/>
              </a:spcAft>
              <a:buSzPts val="1800"/>
              <a:buChar char="&gt;"/>
              <a:defRPr/>
            </a:lvl6pPr>
            <a:lvl7pPr marL="3200400" lvl="6" indent="-342900" algn="l">
              <a:lnSpc>
                <a:spcPct val="100000"/>
              </a:lnSpc>
              <a:spcBef>
                <a:spcPts val="450"/>
              </a:spcBef>
              <a:spcAft>
                <a:spcPts val="0"/>
              </a:spcAft>
              <a:buSzPts val="1800"/>
              <a:buChar char="&gt;"/>
              <a:defRPr/>
            </a:lvl7pPr>
            <a:lvl8pPr marL="3657600" lvl="7" indent="-342900" algn="l">
              <a:lnSpc>
                <a:spcPct val="100000"/>
              </a:lnSpc>
              <a:spcBef>
                <a:spcPts val="450"/>
              </a:spcBef>
              <a:spcAft>
                <a:spcPts val="0"/>
              </a:spcAft>
              <a:buSzPts val="1800"/>
              <a:buChar char="&gt;"/>
              <a:defRPr/>
            </a:lvl8pPr>
            <a:lvl9pPr marL="4114800" lvl="8" indent="-342900" algn="l">
              <a:lnSpc>
                <a:spcPct val="100000"/>
              </a:lnSpc>
              <a:spcBef>
                <a:spcPts val="450"/>
              </a:spcBef>
              <a:spcAft>
                <a:spcPts val="0"/>
              </a:spcAft>
              <a:buSzPts val="1800"/>
              <a:buChar char="&gt;"/>
              <a:defRPr/>
            </a:lvl9pPr>
          </a:lstStyle>
          <a:p>
            <a:endParaRPr/>
          </a:p>
        </p:txBody>
      </p:sp>
      <p:sp>
        <p:nvSpPr>
          <p:cNvPr id="37" name="Google Shape;37;p13"/>
          <p:cNvSpPr txBox="1">
            <a:spLocks noGrp="1"/>
          </p:cNvSpPr>
          <p:nvPr>
            <p:ph type="ftr" idx="11"/>
          </p:nvPr>
        </p:nvSpPr>
        <p:spPr>
          <a:xfrm>
            <a:off x="642938" y="7035954"/>
            <a:ext cx="6400800" cy="414338"/>
          </a:xfrm>
          <a:prstGeom prst="rect">
            <a:avLst/>
          </a:prstGeom>
          <a:noFill/>
          <a:ln>
            <a:noFill/>
          </a:ln>
        </p:spPr>
        <p:txBody>
          <a:bodyPr spcFirstLastPara="1" wrap="square" lIns="0" tIns="45700" rIns="0" bIns="45700"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3"/>
          <p:cNvSpPr txBox="1">
            <a:spLocks noGrp="1"/>
          </p:cNvSpPr>
          <p:nvPr>
            <p:ph type="body" idx="2"/>
          </p:nvPr>
        </p:nvSpPr>
        <p:spPr>
          <a:xfrm>
            <a:off x="5121212" y="302161"/>
            <a:ext cx="4608576" cy="128016"/>
          </a:xfrm>
          <a:prstGeom prst="rect">
            <a:avLst/>
          </a:prstGeom>
          <a:noFill/>
          <a:ln>
            <a:noFill/>
          </a:ln>
        </p:spPr>
        <p:txBody>
          <a:bodyPr spcFirstLastPara="1" wrap="square" lIns="0" tIns="0" rIns="0" bIns="0" anchor="ctr" anchorCtr="0">
            <a:noAutofit/>
          </a:bodyPr>
          <a:lstStyle>
            <a:lvl1pPr marL="457200" lvl="0" indent="-228600" algn="r">
              <a:lnSpc>
                <a:spcPct val="100000"/>
              </a:lnSpc>
              <a:spcBef>
                <a:spcPts val="900"/>
              </a:spcBef>
              <a:spcAft>
                <a:spcPts val="0"/>
              </a:spcAft>
              <a:buSzPts val="560"/>
              <a:buNone/>
              <a:defRPr sz="800" cap="none">
                <a:solidFill>
                  <a:srgbClr val="BFBFBF"/>
                </a:solidFill>
                <a:latin typeface="Arial"/>
                <a:ea typeface="Arial"/>
                <a:cs typeface="Arial"/>
                <a:sym typeface="Arial"/>
              </a:defRPr>
            </a:lvl1pPr>
            <a:lvl2pPr marL="914400" lvl="1" indent="-308610" algn="l">
              <a:lnSpc>
                <a:spcPct val="100000"/>
              </a:lnSpc>
              <a:spcBef>
                <a:spcPts val="300"/>
              </a:spcBef>
              <a:spcAft>
                <a:spcPts val="0"/>
              </a:spcAft>
              <a:buSzPts val="126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300"/>
              </a:spcBef>
              <a:spcAft>
                <a:spcPts val="0"/>
              </a:spcAft>
              <a:buSzPts val="1800"/>
              <a:buChar char="⬥"/>
              <a:defRPr/>
            </a:lvl4pPr>
            <a:lvl5pPr marL="2286000" lvl="4" indent="-342900" algn="l">
              <a:lnSpc>
                <a:spcPct val="100000"/>
              </a:lnSpc>
              <a:spcBef>
                <a:spcPts val="300"/>
              </a:spcBef>
              <a:spcAft>
                <a:spcPts val="0"/>
              </a:spcAft>
              <a:buSzPts val="1800"/>
              <a:buChar char="&gt;"/>
              <a:defRPr/>
            </a:lvl5pPr>
            <a:lvl6pPr marL="2743200" lvl="5" indent="-342900" algn="l">
              <a:lnSpc>
                <a:spcPct val="100000"/>
              </a:lnSpc>
              <a:spcBef>
                <a:spcPts val="450"/>
              </a:spcBef>
              <a:spcAft>
                <a:spcPts val="0"/>
              </a:spcAft>
              <a:buSzPts val="1800"/>
              <a:buChar char="&gt;"/>
              <a:defRPr/>
            </a:lvl6pPr>
            <a:lvl7pPr marL="3200400" lvl="6" indent="-342900" algn="l">
              <a:lnSpc>
                <a:spcPct val="100000"/>
              </a:lnSpc>
              <a:spcBef>
                <a:spcPts val="450"/>
              </a:spcBef>
              <a:spcAft>
                <a:spcPts val="0"/>
              </a:spcAft>
              <a:buSzPts val="1800"/>
              <a:buChar char="&gt;"/>
              <a:defRPr/>
            </a:lvl7pPr>
            <a:lvl8pPr marL="3657600" lvl="7" indent="-342900" algn="l">
              <a:lnSpc>
                <a:spcPct val="100000"/>
              </a:lnSpc>
              <a:spcBef>
                <a:spcPts val="450"/>
              </a:spcBef>
              <a:spcAft>
                <a:spcPts val="0"/>
              </a:spcAft>
              <a:buSzPts val="1800"/>
              <a:buChar char="&gt;"/>
              <a:defRPr/>
            </a:lvl8pPr>
            <a:lvl9pPr marL="4114800" lvl="8" indent="-342900" algn="l">
              <a:lnSpc>
                <a:spcPct val="100000"/>
              </a:lnSpc>
              <a:spcBef>
                <a:spcPts val="450"/>
              </a:spcBef>
              <a:spcAft>
                <a:spcPts val="0"/>
              </a:spcAft>
              <a:buSzPts val="1800"/>
              <a:buChar char="&gt;"/>
              <a:defRPr/>
            </a:lvl9pPr>
          </a:lstStyle>
          <a:p>
            <a:endParaRPr/>
          </a:p>
        </p:txBody>
      </p:sp>
      <p:sp>
        <p:nvSpPr>
          <p:cNvPr id="39" name="Google Shape;39;p13"/>
          <p:cNvSpPr txBox="1">
            <a:spLocks noGrp="1"/>
          </p:cNvSpPr>
          <p:nvPr>
            <p:ph type="body" idx="3"/>
          </p:nvPr>
        </p:nvSpPr>
        <p:spPr>
          <a:xfrm>
            <a:off x="329406" y="1048884"/>
            <a:ext cx="9400032" cy="5349240"/>
          </a:xfrm>
          <a:prstGeom prst="rect">
            <a:avLst/>
          </a:prstGeom>
          <a:noFill/>
          <a:ln>
            <a:noFill/>
          </a:ln>
        </p:spPr>
        <p:txBody>
          <a:bodyPr spcFirstLastPara="1" wrap="square" lIns="0" tIns="45700" rIns="0" bIns="45700" anchor="t" anchorCtr="0">
            <a:noAutofit/>
          </a:bodyPr>
          <a:lstStyle>
            <a:lvl1pPr marL="457200" lvl="0" indent="-273050" algn="l">
              <a:lnSpc>
                <a:spcPct val="100000"/>
              </a:lnSpc>
              <a:spcBef>
                <a:spcPts val="900"/>
              </a:spcBef>
              <a:spcAft>
                <a:spcPts val="0"/>
              </a:spcAft>
              <a:buClr>
                <a:schemeClr val="dk2"/>
              </a:buClr>
              <a:buSzPts val="700"/>
              <a:buChar char="●"/>
              <a:defRPr/>
            </a:lvl1pPr>
            <a:lvl2pPr marL="914400" lvl="1" indent="-308610" algn="l">
              <a:lnSpc>
                <a:spcPct val="100000"/>
              </a:lnSpc>
              <a:spcBef>
                <a:spcPts val="300"/>
              </a:spcBef>
              <a:spcAft>
                <a:spcPts val="0"/>
              </a:spcAft>
              <a:buSzPts val="126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300"/>
              </a:spcBef>
              <a:spcAft>
                <a:spcPts val="0"/>
              </a:spcAft>
              <a:buSzPts val="1800"/>
              <a:buChar char="⬥"/>
              <a:defRPr/>
            </a:lvl4pPr>
            <a:lvl5pPr marL="2286000" lvl="4" indent="-342900" algn="l">
              <a:lnSpc>
                <a:spcPct val="100000"/>
              </a:lnSpc>
              <a:spcBef>
                <a:spcPts val="300"/>
              </a:spcBef>
              <a:spcAft>
                <a:spcPts val="0"/>
              </a:spcAft>
              <a:buSzPts val="1800"/>
              <a:buChar char="&gt;"/>
              <a:defRPr/>
            </a:lvl5pPr>
            <a:lvl6pPr marL="2743200" lvl="5" indent="-342900" algn="l">
              <a:lnSpc>
                <a:spcPct val="100000"/>
              </a:lnSpc>
              <a:spcBef>
                <a:spcPts val="450"/>
              </a:spcBef>
              <a:spcAft>
                <a:spcPts val="0"/>
              </a:spcAft>
              <a:buSzPts val="1800"/>
              <a:buChar char="&gt;"/>
              <a:defRPr/>
            </a:lvl6pPr>
            <a:lvl7pPr marL="3200400" lvl="6" indent="-342900" algn="l">
              <a:lnSpc>
                <a:spcPct val="100000"/>
              </a:lnSpc>
              <a:spcBef>
                <a:spcPts val="450"/>
              </a:spcBef>
              <a:spcAft>
                <a:spcPts val="0"/>
              </a:spcAft>
              <a:buSzPts val="1800"/>
              <a:buChar char="&gt;"/>
              <a:defRPr/>
            </a:lvl7pPr>
            <a:lvl8pPr marL="3657600" lvl="7" indent="-342900" algn="l">
              <a:lnSpc>
                <a:spcPct val="100000"/>
              </a:lnSpc>
              <a:spcBef>
                <a:spcPts val="450"/>
              </a:spcBef>
              <a:spcAft>
                <a:spcPts val="0"/>
              </a:spcAft>
              <a:buSzPts val="1800"/>
              <a:buChar char="&gt;"/>
              <a:defRPr/>
            </a:lvl8pPr>
            <a:lvl9pPr marL="4114800" lvl="8" indent="-342900" algn="l">
              <a:lnSpc>
                <a:spcPct val="100000"/>
              </a:lnSpc>
              <a:spcBef>
                <a:spcPts val="450"/>
              </a:spcBef>
              <a:spcAft>
                <a:spcPts val="0"/>
              </a:spcAft>
              <a:buSzPts val="1800"/>
              <a:buChar char="&gt;"/>
              <a:defRPr/>
            </a:lvl9pPr>
          </a:lstStyle>
          <a:p>
            <a:endParaRPr/>
          </a:p>
        </p:txBody>
      </p:sp>
      <p:sp>
        <p:nvSpPr>
          <p:cNvPr id="40" name="Google Shape;40;p13"/>
          <p:cNvSpPr txBox="1">
            <a:spLocks noGrp="1"/>
          </p:cNvSpPr>
          <p:nvPr>
            <p:ph type="title"/>
          </p:nvPr>
        </p:nvSpPr>
        <p:spPr>
          <a:xfrm>
            <a:off x="329406" y="541526"/>
            <a:ext cx="9400032" cy="32004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54888"/>
              </a:lnSpc>
              <a:spcBef>
                <a:spcPts val="0"/>
              </a:spcBef>
              <a:spcAft>
                <a:spcPts val="0"/>
              </a:spcAft>
              <a:buSzPts val="1400"/>
              <a:buNone/>
              <a:defRPr/>
            </a:lvl2pPr>
            <a:lvl3pPr lvl="2" algn="l">
              <a:lnSpc>
                <a:spcPct val="154888"/>
              </a:lnSpc>
              <a:spcBef>
                <a:spcPts val="0"/>
              </a:spcBef>
              <a:spcAft>
                <a:spcPts val="0"/>
              </a:spcAft>
              <a:buSzPts val="1400"/>
              <a:buNone/>
              <a:defRPr/>
            </a:lvl3pPr>
            <a:lvl4pPr lvl="3" algn="l">
              <a:lnSpc>
                <a:spcPct val="154888"/>
              </a:lnSpc>
              <a:spcBef>
                <a:spcPts val="0"/>
              </a:spcBef>
              <a:spcAft>
                <a:spcPts val="0"/>
              </a:spcAft>
              <a:buSzPts val="1400"/>
              <a:buNone/>
              <a:defRPr/>
            </a:lvl4pPr>
            <a:lvl5pPr lvl="4" algn="l">
              <a:lnSpc>
                <a:spcPct val="154888"/>
              </a:lnSpc>
              <a:spcBef>
                <a:spcPts val="0"/>
              </a:spcBef>
              <a:spcAft>
                <a:spcPts val="0"/>
              </a:spcAft>
              <a:buSzPts val="1400"/>
              <a:buNone/>
              <a:defRPr/>
            </a:lvl5pPr>
            <a:lvl6pPr lvl="5" algn="l">
              <a:lnSpc>
                <a:spcPct val="154888"/>
              </a:lnSpc>
              <a:spcBef>
                <a:spcPts val="0"/>
              </a:spcBef>
              <a:spcAft>
                <a:spcPts val="0"/>
              </a:spcAft>
              <a:buSzPts val="1400"/>
              <a:buNone/>
              <a:defRPr/>
            </a:lvl6pPr>
            <a:lvl7pPr lvl="6" algn="l">
              <a:lnSpc>
                <a:spcPct val="154888"/>
              </a:lnSpc>
              <a:spcBef>
                <a:spcPts val="0"/>
              </a:spcBef>
              <a:spcAft>
                <a:spcPts val="0"/>
              </a:spcAft>
              <a:buSzPts val="1400"/>
              <a:buNone/>
              <a:defRPr/>
            </a:lvl7pPr>
            <a:lvl8pPr lvl="7" algn="l">
              <a:lnSpc>
                <a:spcPct val="154888"/>
              </a:lnSpc>
              <a:spcBef>
                <a:spcPts val="0"/>
              </a:spcBef>
              <a:spcAft>
                <a:spcPts val="0"/>
              </a:spcAft>
              <a:buSzPts val="1400"/>
              <a:buNone/>
              <a:defRPr/>
            </a:lvl8pPr>
            <a:lvl9pPr lvl="8" algn="l">
              <a:lnSpc>
                <a:spcPct val="154888"/>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1"/>
        <p:cNvGrpSpPr/>
        <p:nvPr/>
      </p:nvGrpSpPr>
      <p:grpSpPr>
        <a:xfrm>
          <a:off x="0" y="0"/>
          <a:ext cx="0" cy="0"/>
          <a:chOff x="0" y="0"/>
          <a:chExt cx="0" cy="0"/>
        </a:xfrm>
      </p:grpSpPr>
      <p:sp>
        <p:nvSpPr>
          <p:cNvPr id="42" name="Google Shape;42;p16"/>
          <p:cNvSpPr txBox="1">
            <a:spLocks noGrp="1"/>
          </p:cNvSpPr>
          <p:nvPr>
            <p:ph type="body" idx="1"/>
          </p:nvPr>
        </p:nvSpPr>
        <p:spPr>
          <a:xfrm>
            <a:off x="5121212" y="302161"/>
            <a:ext cx="4608576" cy="128016"/>
          </a:xfrm>
          <a:prstGeom prst="rect">
            <a:avLst/>
          </a:prstGeom>
          <a:noFill/>
          <a:ln>
            <a:noFill/>
          </a:ln>
        </p:spPr>
        <p:txBody>
          <a:bodyPr spcFirstLastPara="1" wrap="square" lIns="0" tIns="0" rIns="0" bIns="0" anchor="ctr" anchorCtr="0">
            <a:noAutofit/>
          </a:bodyPr>
          <a:lstStyle>
            <a:lvl1pPr marL="457200" lvl="0" indent="-228600" algn="r">
              <a:lnSpc>
                <a:spcPct val="100000"/>
              </a:lnSpc>
              <a:spcBef>
                <a:spcPts val="900"/>
              </a:spcBef>
              <a:spcAft>
                <a:spcPts val="0"/>
              </a:spcAft>
              <a:buSzPts val="560"/>
              <a:buNone/>
              <a:defRPr sz="800" cap="none">
                <a:solidFill>
                  <a:schemeClr val="dk1"/>
                </a:solidFill>
                <a:latin typeface="Arial"/>
                <a:ea typeface="Arial"/>
                <a:cs typeface="Arial"/>
                <a:sym typeface="Arial"/>
              </a:defRPr>
            </a:lvl1pPr>
            <a:lvl2pPr marL="914400" lvl="1" indent="-308610" algn="l">
              <a:lnSpc>
                <a:spcPct val="100000"/>
              </a:lnSpc>
              <a:spcBef>
                <a:spcPts val="300"/>
              </a:spcBef>
              <a:spcAft>
                <a:spcPts val="0"/>
              </a:spcAft>
              <a:buSzPts val="126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300"/>
              </a:spcBef>
              <a:spcAft>
                <a:spcPts val="0"/>
              </a:spcAft>
              <a:buSzPts val="1800"/>
              <a:buChar char="⬥"/>
              <a:defRPr/>
            </a:lvl4pPr>
            <a:lvl5pPr marL="2286000" lvl="4" indent="-342900" algn="l">
              <a:lnSpc>
                <a:spcPct val="100000"/>
              </a:lnSpc>
              <a:spcBef>
                <a:spcPts val="300"/>
              </a:spcBef>
              <a:spcAft>
                <a:spcPts val="0"/>
              </a:spcAft>
              <a:buSzPts val="1800"/>
              <a:buChar char="&gt;"/>
              <a:defRPr/>
            </a:lvl5pPr>
            <a:lvl6pPr marL="2743200" lvl="5" indent="-342900" algn="l">
              <a:lnSpc>
                <a:spcPct val="100000"/>
              </a:lnSpc>
              <a:spcBef>
                <a:spcPts val="450"/>
              </a:spcBef>
              <a:spcAft>
                <a:spcPts val="0"/>
              </a:spcAft>
              <a:buSzPts val="1800"/>
              <a:buChar char="&gt;"/>
              <a:defRPr/>
            </a:lvl6pPr>
            <a:lvl7pPr marL="3200400" lvl="6" indent="-342900" algn="l">
              <a:lnSpc>
                <a:spcPct val="100000"/>
              </a:lnSpc>
              <a:spcBef>
                <a:spcPts val="450"/>
              </a:spcBef>
              <a:spcAft>
                <a:spcPts val="0"/>
              </a:spcAft>
              <a:buSzPts val="1800"/>
              <a:buChar char="&gt;"/>
              <a:defRPr/>
            </a:lvl7pPr>
            <a:lvl8pPr marL="3657600" lvl="7" indent="-342900" algn="l">
              <a:lnSpc>
                <a:spcPct val="100000"/>
              </a:lnSpc>
              <a:spcBef>
                <a:spcPts val="450"/>
              </a:spcBef>
              <a:spcAft>
                <a:spcPts val="0"/>
              </a:spcAft>
              <a:buSzPts val="1800"/>
              <a:buChar char="&gt;"/>
              <a:defRPr/>
            </a:lvl8pPr>
            <a:lvl9pPr marL="4114800" lvl="8" indent="-342900" algn="l">
              <a:lnSpc>
                <a:spcPct val="100000"/>
              </a:lnSpc>
              <a:spcBef>
                <a:spcPts val="450"/>
              </a:spcBef>
              <a:spcAft>
                <a:spcPts val="0"/>
              </a:spcAft>
              <a:buSzPts val="1800"/>
              <a:buChar char="&g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p:nvPr/>
        </p:nvSpPr>
        <p:spPr>
          <a:xfrm>
            <a:off x="314892" y="233848"/>
            <a:ext cx="9451408" cy="8150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accent1"/>
              </a:solidFill>
              <a:latin typeface="Arial"/>
              <a:ea typeface="Arial"/>
              <a:cs typeface="Arial"/>
              <a:sym typeface="Arial"/>
            </a:endParaRPr>
          </a:p>
        </p:txBody>
      </p:sp>
      <p:sp>
        <p:nvSpPr>
          <p:cNvPr id="11" name="Google Shape;11;p11"/>
          <p:cNvSpPr txBox="1">
            <a:spLocks noGrp="1"/>
          </p:cNvSpPr>
          <p:nvPr>
            <p:ph type="body" idx="1"/>
          </p:nvPr>
        </p:nvSpPr>
        <p:spPr>
          <a:xfrm>
            <a:off x="329406" y="1048884"/>
            <a:ext cx="9400032" cy="5347016"/>
          </a:xfrm>
          <a:prstGeom prst="rect">
            <a:avLst/>
          </a:prstGeom>
          <a:noFill/>
          <a:ln>
            <a:noFill/>
          </a:ln>
        </p:spPr>
        <p:txBody>
          <a:bodyPr spcFirstLastPara="1" wrap="square" lIns="0" tIns="45700" rIns="0" bIns="45700" anchor="t" anchorCtr="0">
            <a:noAutofit/>
          </a:bodyPr>
          <a:lstStyle>
            <a:lvl1pPr marL="457200" marR="0" lvl="0" indent="-273050" algn="l" rtl="0">
              <a:lnSpc>
                <a:spcPct val="100000"/>
              </a:lnSpc>
              <a:spcBef>
                <a:spcPts val="900"/>
              </a:spcBef>
              <a:spcAft>
                <a:spcPts val="0"/>
              </a:spcAft>
              <a:buClr>
                <a:srgbClr val="9E2222"/>
              </a:buClr>
              <a:buSzPts val="700"/>
              <a:buFont typeface="Noto Sans Symbols"/>
              <a:buChar char="●"/>
              <a:defRPr sz="1000" b="0" i="0" u="none" strike="noStrike" cap="none">
                <a:solidFill>
                  <a:schemeClr val="dk1"/>
                </a:solidFill>
                <a:latin typeface="Arial"/>
                <a:ea typeface="Arial"/>
                <a:cs typeface="Arial"/>
                <a:sym typeface="Arial"/>
              </a:defRPr>
            </a:lvl1pPr>
            <a:lvl2pPr marL="914400" marR="0" lvl="1" indent="-273050" algn="l" rtl="0">
              <a:lnSpc>
                <a:spcPct val="100000"/>
              </a:lnSpc>
              <a:spcBef>
                <a:spcPts val="300"/>
              </a:spcBef>
              <a:spcAft>
                <a:spcPts val="0"/>
              </a:spcAft>
              <a:buClr>
                <a:schemeClr val="accent1"/>
              </a:buClr>
              <a:buSzPts val="700"/>
              <a:buFont typeface="Noto Sans Symbols"/>
              <a:buChar char="■"/>
              <a:defRPr sz="1000" b="0" i="0" u="none" strike="noStrike" cap="none">
                <a:solidFill>
                  <a:schemeClr val="dk1"/>
                </a:solidFill>
                <a:latin typeface="Arial"/>
                <a:ea typeface="Arial"/>
                <a:cs typeface="Arial"/>
                <a:sym typeface="Arial"/>
              </a:defRPr>
            </a:lvl2pPr>
            <a:lvl3pPr marL="1371600" marR="0" lvl="2" indent="-292100" algn="l" rtl="0">
              <a:lnSpc>
                <a:spcPct val="100000"/>
              </a:lnSpc>
              <a:spcBef>
                <a:spcPts val="300"/>
              </a:spcBef>
              <a:spcAft>
                <a:spcPts val="0"/>
              </a:spcAft>
              <a:buClr>
                <a:schemeClr val="accent1"/>
              </a:buClr>
              <a:buSzPts val="1000"/>
              <a:buFont typeface="Arial"/>
              <a:buChar char="–"/>
              <a:defRPr sz="1000" b="0" i="0" u="none" strike="noStrike" cap="none">
                <a:solidFill>
                  <a:schemeClr val="dk1"/>
                </a:solidFill>
                <a:latin typeface="Arial"/>
                <a:ea typeface="Arial"/>
                <a:cs typeface="Arial"/>
                <a:sym typeface="Arial"/>
              </a:defRPr>
            </a:lvl3pPr>
            <a:lvl4pPr marL="1828800" marR="0" lvl="3" indent="-292100" algn="l" rtl="0">
              <a:lnSpc>
                <a:spcPct val="100000"/>
              </a:lnSpc>
              <a:spcBef>
                <a:spcPts val="30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4pPr>
            <a:lvl5pPr marL="2286000" marR="0" lvl="4" indent="-292100" algn="l" rtl="0">
              <a:lnSpc>
                <a:spcPct val="100000"/>
              </a:lnSpc>
              <a:spcBef>
                <a:spcPts val="300"/>
              </a:spcBef>
              <a:spcAft>
                <a:spcPts val="0"/>
              </a:spcAft>
              <a:buClr>
                <a:schemeClr val="accent1"/>
              </a:buClr>
              <a:buSzPts val="1000"/>
              <a:buFont typeface="Arial"/>
              <a:buChar char="&gt;"/>
              <a:defRPr sz="1000" b="0" i="0" u="none" strike="noStrike" cap="none">
                <a:solidFill>
                  <a:schemeClr val="dk1"/>
                </a:solidFill>
                <a:latin typeface="Arial"/>
                <a:ea typeface="Arial"/>
                <a:cs typeface="Arial"/>
                <a:sym typeface="Arial"/>
              </a:defRPr>
            </a:lvl5pPr>
            <a:lvl6pPr marL="2743200" marR="0" lvl="5" indent="-304800" algn="l" rtl="0">
              <a:lnSpc>
                <a:spcPct val="100000"/>
              </a:lnSpc>
              <a:spcBef>
                <a:spcPts val="300"/>
              </a:spcBef>
              <a:spcAft>
                <a:spcPts val="0"/>
              </a:spcAft>
              <a:buClr>
                <a:srgbClr val="83AED1"/>
              </a:buClr>
              <a:buSzPts val="1200"/>
              <a:buFont typeface="Arial"/>
              <a:buChar char="&gt;"/>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300"/>
              </a:spcBef>
              <a:spcAft>
                <a:spcPts val="0"/>
              </a:spcAft>
              <a:buClr>
                <a:srgbClr val="83AED1"/>
              </a:buClr>
              <a:buSzPts val="1200"/>
              <a:buFont typeface="Arial"/>
              <a:buChar char="&gt;"/>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300"/>
              </a:spcBef>
              <a:spcAft>
                <a:spcPts val="0"/>
              </a:spcAft>
              <a:buClr>
                <a:srgbClr val="83AED1"/>
              </a:buClr>
              <a:buSzPts val="1200"/>
              <a:buFont typeface="Arial"/>
              <a:buChar char="&gt;"/>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300"/>
              </a:spcBef>
              <a:spcAft>
                <a:spcPts val="0"/>
              </a:spcAft>
              <a:buClr>
                <a:srgbClr val="83AED1"/>
              </a:buClr>
              <a:buSzPts val="1200"/>
              <a:buFont typeface="Arial"/>
              <a:buChar char="&gt;"/>
              <a:defRPr sz="1200" b="0" i="0" u="none" strike="noStrike" cap="none">
                <a:solidFill>
                  <a:schemeClr val="dk1"/>
                </a:solidFill>
                <a:latin typeface="Arial"/>
                <a:ea typeface="Arial"/>
                <a:cs typeface="Arial"/>
                <a:sym typeface="Arial"/>
              </a:defRPr>
            </a:lvl9pPr>
          </a:lstStyle>
          <a:p>
            <a:endParaRPr/>
          </a:p>
        </p:txBody>
      </p:sp>
      <p:sp>
        <p:nvSpPr>
          <p:cNvPr id="12" name="Google Shape;12;p11"/>
          <p:cNvSpPr txBox="1"/>
          <p:nvPr/>
        </p:nvSpPr>
        <p:spPr>
          <a:xfrm>
            <a:off x="326821" y="7104922"/>
            <a:ext cx="335331" cy="230832"/>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CA" sz="900" b="0" i="0" u="none" strike="noStrike" cap="small">
                <a:solidFill>
                  <a:schemeClr val="dk1"/>
                </a:solidFill>
                <a:latin typeface="Arial"/>
                <a:ea typeface="Arial"/>
                <a:cs typeface="Arial"/>
                <a:sym typeface="Arial"/>
              </a:rPr>
              <a:t>‹#›</a:t>
            </a:fld>
            <a:endParaRPr sz="900" b="0" i="0" u="none" strike="noStrike" cap="small">
              <a:solidFill>
                <a:schemeClr val="dk1"/>
              </a:solidFill>
              <a:latin typeface="Arial"/>
              <a:ea typeface="Arial"/>
              <a:cs typeface="Arial"/>
              <a:sym typeface="Arial"/>
            </a:endParaRPr>
          </a:p>
        </p:txBody>
      </p:sp>
      <p:cxnSp>
        <p:nvCxnSpPr>
          <p:cNvPr id="13" name="Google Shape;13;p11"/>
          <p:cNvCxnSpPr/>
          <p:nvPr/>
        </p:nvCxnSpPr>
        <p:spPr>
          <a:xfrm>
            <a:off x="547190" y="7087514"/>
            <a:ext cx="0" cy="274320"/>
          </a:xfrm>
          <a:prstGeom prst="straightConnector1">
            <a:avLst/>
          </a:prstGeom>
          <a:noFill/>
          <a:ln w="9525" cap="flat" cmpd="sng">
            <a:solidFill>
              <a:schemeClr val="dk1"/>
            </a:solidFill>
            <a:prstDash val="solid"/>
            <a:round/>
            <a:headEnd type="none" w="sm" len="sm"/>
            <a:tailEnd type="none" w="sm" len="sm"/>
          </a:ln>
        </p:spPr>
      </p:cxnSp>
      <p:sp>
        <p:nvSpPr>
          <p:cNvPr id="14" name="Google Shape;14;p11"/>
          <p:cNvSpPr txBox="1">
            <a:spLocks noGrp="1"/>
          </p:cNvSpPr>
          <p:nvPr>
            <p:ph type="title"/>
          </p:nvPr>
        </p:nvSpPr>
        <p:spPr>
          <a:xfrm>
            <a:off x="329406" y="541526"/>
            <a:ext cx="9400032" cy="32004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chemeClr val="lt1"/>
                </a:solidFill>
                <a:latin typeface="Arial"/>
                <a:ea typeface="Arial"/>
                <a:cs typeface="Arial"/>
                <a:sym typeface="Arial"/>
              </a:defRPr>
            </a:lvl1pPr>
            <a:lvl2pPr marR="0" lvl="1" algn="l" rtl="0">
              <a:lnSpc>
                <a:spcPct val="116166"/>
              </a:lnSpc>
              <a:spcBef>
                <a:spcPts val="0"/>
              </a:spcBef>
              <a:spcAft>
                <a:spcPts val="0"/>
              </a:spcAft>
              <a:buClr>
                <a:srgbClr val="000000"/>
              </a:buClr>
              <a:buSzPts val="1400"/>
              <a:buFont typeface="Arial"/>
              <a:buNone/>
              <a:defRPr sz="2400" b="0" i="0" u="none" strike="noStrike" cap="none">
                <a:solidFill>
                  <a:srgbClr val="FFFFFF"/>
                </a:solidFill>
                <a:latin typeface="Arial"/>
                <a:ea typeface="Arial"/>
                <a:cs typeface="Arial"/>
                <a:sym typeface="Arial"/>
              </a:defRPr>
            </a:lvl2pPr>
            <a:lvl3pPr marR="0" lvl="2" algn="l" rtl="0">
              <a:lnSpc>
                <a:spcPct val="116166"/>
              </a:lnSpc>
              <a:spcBef>
                <a:spcPts val="0"/>
              </a:spcBef>
              <a:spcAft>
                <a:spcPts val="0"/>
              </a:spcAft>
              <a:buClr>
                <a:srgbClr val="000000"/>
              </a:buClr>
              <a:buSzPts val="1400"/>
              <a:buFont typeface="Arial"/>
              <a:buNone/>
              <a:defRPr sz="2400" b="0" i="0" u="none" strike="noStrike" cap="none">
                <a:solidFill>
                  <a:srgbClr val="FFFFFF"/>
                </a:solidFill>
                <a:latin typeface="Arial"/>
                <a:ea typeface="Arial"/>
                <a:cs typeface="Arial"/>
                <a:sym typeface="Arial"/>
              </a:defRPr>
            </a:lvl3pPr>
            <a:lvl4pPr marR="0" lvl="3" algn="l" rtl="0">
              <a:lnSpc>
                <a:spcPct val="116166"/>
              </a:lnSpc>
              <a:spcBef>
                <a:spcPts val="0"/>
              </a:spcBef>
              <a:spcAft>
                <a:spcPts val="0"/>
              </a:spcAft>
              <a:buClr>
                <a:srgbClr val="000000"/>
              </a:buClr>
              <a:buSzPts val="1400"/>
              <a:buFont typeface="Arial"/>
              <a:buNone/>
              <a:defRPr sz="2400" b="0" i="0" u="none" strike="noStrike" cap="none">
                <a:solidFill>
                  <a:srgbClr val="FFFFFF"/>
                </a:solidFill>
                <a:latin typeface="Arial"/>
                <a:ea typeface="Arial"/>
                <a:cs typeface="Arial"/>
                <a:sym typeface="Arial"/>
              </a:defRPr>
            </a:lvl4pPr>
            <a:lvl5pPr marR="0" lvl="4" algn="l" rtl="0">
              <a:lnSpc>
                <a:spcPct val="116166"/>
              </a:lnSpc>
              <a:spcBef>
                <a:spcPts val="0"/>
              </a:spcBef>
              <a:spcAft>
                <a:spcPts val="0"/>
              </a:spcAft>
              <a:buClr>
                <a:srgbClr val="000000"/>
              </a:buClr>
              <a:buSzPts val="1400"/>
              <a:buFont typeface="Arial"/>
              <a:buNone/>
              <a:defRPr sz="2400" b="0" i="0" u="none" strike="noStrike" cap="none">
                <a:solidFill>
                  <a:srgbClr val="FFFFFF"/>
                </a:solidFill>
                <a:latin typeface="Arial"/>
                <a:ea typeface="Arial"/>
                <a:cs typeface="Arial"/>
                <a:sym typeface="Arial"/>
              </a:defRPr>
            </a:lvl5pPr>
            <a:lvl6pPr marR="0" lvl="5" algn="l" rtl="0">
              <a:lnSpc>
                <a:spcPct val="116166"/>
              </a:lnSpc>
              <a:spcBef>
                <a:spcPts val="0"/>
              </a:spcBef>
              <a:spcAft>
                <a:spcPts val="0"/>
              </a:spcAft>
              <a:buClr>
                <a:srgbClr val="000000"/>
              </a:buClr>
              <a:buSzPts val="1400"/>
              <a:buFont typeface="Arial"/>
              <a:buNone/>
              <a:defRPr sz="2400" b="0" i="0" u="none" strike="noStrike" cap="none">
                <a:solidFill>
                  <a:srgbClr val="FFFFFF"/>
                </a:solidFill>
                <a:latin typeface="Arial"/>
                <a:ea typeface="Arial"/>
                <a:cs typeface="Arial"/>
                <a:sym typeface="Arial"/>
              </a:defRPr>
            </a:lvl6pPr>
            <a:lvl7pPr marR="0" lvl="6" algn="l" rtl="0">
              <a:lnSpc>
                <a:spcPct val="116166"/>
              </a:lnSpc>
              <a:spcBef>
                <a:spcPts val="0"/>
              </a:spcBef>
              <a:spcAft>
                <a:spcPts val="0"/>
              </a:spcAft>
              <a:buClr>
                <a:srgbClr val="000000"/>
              </a:buClr>
              <a:buSzPts val="1400"/>
              <a:buFont typeface="Arial"/>
              <a:buNone/>
              <a:defRPr sz="2400" b="0" i="0" u="none" strike="noStrike" cap="none">
                <a:solidFill>
                  <a:srgbClr val="FFFFFF"/>
                </a:solidFill>
                <a:latin typeface="Arial"/>
                <a:ea typeface="Arial"/>
                <a:cs typeface="Arial"/>
                <a:sym typeface="Arial"/>
              </a:defRPr>
            </a:lvl7pPr>
            <a:lvl8pPr marR="0" lvl="7" algn="l" rtl="0">
              <a:lnSpc>
                <a:spcPct val="116166"/>
              </a:lnSpc>
              <a:spcBef>
                <a:spcPts val="0"/>
              </a:spcBef>
              <a:spcAft>
                <a:spcPts val="0"/>
              </a:spcAft>
              <a:buClr>
                <a:srgbClr val="000000"/>
              </a:buClr>
              <a:buSzPts val="1400"/>
              <a:buFont typeface="Arial"/>
              <a:buNone/>
              <a:defRPr sz="2400" b="0" i="0" u="none" strike="noStrike" cap="none">
                <a:solidFill>
                  <a:srgbClr val="FFFFFF"/>
                </a:solidFill>
                <a:latin typeface="Arial"/>
                <a:ea typeface="Arial"/>
                <a:cs typeface="Arial"/>
                <a:sym typeface="Arial"/>
              </a:defRPr>
            </a:lvl8pPr>
            <a:lvl9pPr marR="0" lvl="8" algn="l" rtl="0">
              <a:lnSpc>
                <a:spcPct val="116166"/>
              </a:lnSpc>
              <a:spcBef>
                <a:spcPts val="0"/>
              </a:spcBef>
              <a:spcAft>
                <a:spcPts val="0"/>
              </a:spcAft>
              <a:buClr>
                <a:srgbClr val="000000"/>
              </a:buClr>
              <a:buSzPts val="1400"/>
              <a:buFont typeface="Arial"/>
              <a:buNone/>
              <a:defRPr sz="2400" b="0" i="0" u="none" strike="noStrike" cap="none">
                <a:solidFill>
                  <a:srgbClr val="FFFFFF"/>
                </a:solidFill>
                <a:latin typeface="Arial"/>
                <a:ea typeface="Arial"/>
                <a:cs typeface="Arial"/>
                <a:sym typeface="Arial"/>
              </a:defRPr>
            </a:lvl9pPr>
          </a:lstStyle>
          <a:p>
            <a:endParaRPr/>
          </a:p>
        </p:txBody>
      </p:sp>
      <p:sp>
        <p:nvSpPr>
          <p:cNvPr id="15" name="Google Shape;15;p11"/>
          <p:cNvSpPr txBox="1">
            <a:spLocks noGrp="1"/>
          </p:cNvSpPr>
          <p:nvPr>
            <p:ph type="ftr" idx="11"/>
          </p:nvPr>
        </p:nvSpPr>
        <p:spPr>
          <a:xfrm>
            <a:off x="642938" y="7035954"/>
            <a:ext cx="6400800" cy="414338"/>
          </a:xfrm>
          <a:prstGeom prst="rect">
            <a:avLst/>
          </a:prstGeom>
          <a:noFill/>
          <a:ln>
            <a:noFill/>
          </a:ln>
        </p:spPr>
        <p:txBody>
          <a:bodyPr spcFirstLastPara="1" wrap="square" lIns="0" tIns="45700" rIns="0" bIns="45700" anchor="t" anchorCtr="0">
            <a:noAutofit/>
          </a:bodyPr>
          <a:lstStyle>
            <a:lvl1pPr marR="0" lvl="0" algn="l" rtl="0">
              <a:lnSpc>
                <a:spcPct val="100000"/>
              </a:lnSpc>
              <a:spcBef>
                <a:spcPts val="0"/>
              </a:spcBef>
              <a:spcAft>
                <a:spcPts val="0"/>
              </a:spcAft>
              <a:buClr>
                <a:srgbClr val="000000"/>
              </a:buClr>
              <a:buSzPts val="1400"/>
              <a:buFont typeface="Arial"/>
              <a:buNone/>
              <a:defRPr sz="7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cxnSp>
        <p:nvCxnSpPr>
          <p:cNvPr id="16" name="Google Shape;16;p11"/>
          <p:cNvCxnSpPr/>
          <p:nvPr/>
        </p:nvCxnSpPr>
        <p:spPr>
          <a:xfrm rot="10800000">
            <a:off x="327024" y="7024688"/>
            <a:ext cx="9402763" cy="0"/>
          </a:xfrm>
          <a:prstGeom prst="straightConnector1">
            <a:avLst/>
          </a:prstGeom>
          <a:noFill/>
          <a:ln w="9525" cap="flat" cmpd="sng">
            <a:solidFill>
              <a:schemeClr val="dk2"/>
            </a:solidFill>
            <a:prstDash val="solid"/>
            <a:round/>
            <a:headEnd type="none" w="sm" len="sm"/>
            <a:tailEnd type="none" w="sm" len="sm"/>
          </a:ln>
        </p:spPr>
      </p:cxnSp>
      <p:sp>
        <p:nvSpPr>
          <p:cNvPr id="18" name="Google Shape;18;p11"/>
          <p:cNvSpPr txBox="1"/>
          <p:nvPr/>
        </p:nvSpPr>
        <p:spPr>
          <a:xfrm>
            <a:off x="-2857500" y="318570"/>
            <a:ext cx="2628900" cy="114525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1976"/>
              <a:buFont typeface="Arial"/>
              <a:buNone/>
            </a:pPr>
            <a:r>
              <a:rPr lang="en-CA" sz="1976" b="1" i="0" u="none" strike="noStrike" cap="none">
                <a:solidFill>
                  <a:srgbClr val="000000"/>
                </a:solidFill>
                <a:latin typeface="Arial"/>
                <a:ea typeface="Arial"/>
                <a:cs typeface="Arial"/>
                <a:sym typeface="Arial"/>
              </a:rPr>
              <a:t>Arial Slide Title – 24</a:t>
            </a:r>
            <a:endParaRPr sz="1481" b="0" i="0" u="none" strike="noStrike" cap="none">
              <a:solidFill>
                <a:srgbClr val="000000"/>
              </a:solidFill>
              <a:latin typeface="Arial"/>
              <a:ea typeface="Arial"/>
              <a:cs typeface="Arial"/>
              <a:sym typeface="Arial"/>
            </a:endParaRPr>
          </a:p>
          <a:p>
            <a:pPr marL="0" marR="0" lvl="0" indent="0" algn="r" rtl="0">
              <a:lnSpc>
                <a:spcPct val="100000"/>
              </a:lnSpc>
              <a:spcBef>
                <a:spcPts val="986"/>
              </a:spcBef>
              <a:spcAft>
                <a:spcPts val="0"/>
              </a:spcAft>
              <a:buClr>
                <a:srgbClr val="000000"/>
              </a:buClr>
              <a:buSzPts val="1154"/>
              <a:buFont typeface="Arial"/>
              <a:buNone/>
            </a:pPr>
            <a:r>
              <a:rPr lang="en-CA" sz="1154" b="0" i="0" u="none" strike="noStrike" cap="none">
                <a:solidFill>
                  <a:srgbClr val="000000"/>
                </a:solidFill>
                <a:latin typeface="Arial"/>
                <a:ea typeface="Arial"/>
                <a:cs typeface="Arial"/>
                <a:sym typeface="Arial"/>
              </a:rPr>
              <a:t>Content/Section Title Text – 14</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986"/>
              </a:spcBef>
              <a:spcAft>
                <a:spcPts val="0"/>
              </a:spcAft>
              <a:buClr>
                <a:srgbClr val="000000"/>
              </a:buClr>
              <a:buSzPts val="988"/>
              <a:buFont typeface="Arial"/>
              <a:buNone/>
            </a:pPr>
            <a:r>
              <a:rPr lang="en-CA" sz="988" b="0" i="0" u="none" strike="noStrike" cap="none">
                <a:solidFill>
                  <a:srgbClr val="000000"/>
                </a:solidFill>
                <a:latin typeface="Arial"/>
                <a:ea typeface="Arial"/>
                <a:cs typeface="Arial"/>
                <a:sym typeface="Arial"/>
              </a:rPr>
              <a:t>Bullet and Subtitle Text – 12</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986"/>
              </a:spcBef>
              <a:spcAft>
                <a:spcPts val="0"/>
              </a:spcAft>
              <a:buClr>
                <a:srgbClr val="000000"/>
              </a:buClr>
              <a:buSzPts val="824"/>
              <a:buFont typeface="Arial"/>
              <a:buNone/>
            </a:pPr>
            <a:r>
              <a:rPr lang="en-CA" sz="824" b="0" i="0" u="none" strike="noStrike" cap="none">
                <a:solidFill>
                  <a:srgbClr val="000000"/>
                </a:solidFill>
                <a:latin typeface="Arial"/>
                <a:ea typeface="Arial"/>
                <a:cs typeface="Arial"/>
                <a:sym typeface="Arial"/>
              </a:rPr>
              <a:t>Chart, Profile, and Currency Text – 10</a:t>
            </a:r>
            <a:endParaRPr sz="1400" b="0" i="0" u="none" strike="noStrike" cap="none">
              <a:solidFill>
                <a:srgbClr val="000000"/>
              </a:solidFill>
              <a:latin typeface="Arial"/>
              <a:ea typeface="Arial"/>
              <a:cs typeface="Arial"/>
              <a:sym typeface="Arial"/>
            </a:endParaRPr>
          </a:p>
        </p:txBody>
      </p:sp>
      <p:sp>
        <p:nvSpPr>
          <p:cNvPr id="19" name="Google Shape;19;p11"/>
          <p:cNvSpPr/>
          <p:nvPr/>
        </p:nvSpPr>
        <p:spPr>
          <a:xfrm>
            <a:off x="-2186151" y="1649520"/>
            <a:ext cx="1957551" cy="381706"/>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88"/>
              <a:buFont typeface="Arial"/>
              <a:buNone/>
            </a:pPr>
            <a:r>
              <a:rPr lang="en-CA" sz="988" b="0" i="0" u="none" strike="noStrike" cap="none">
                <a:solidFill>
                  <a:srgbClr val="000000"/>
                </a:solidFill>
                <a:latin typeface="Arial"/>
                <a:ea typeface="Arial"/>
                <a:cs typeface="Arial"/>
                <a:sym typeface="Arial"/>
              </a:rPr>
              <a:t>Outline: black, ½ pt.</a:t>
            </a:r>
            <a:endParaRPr sz="1400" b="0" i="0" u="none" strike="noStrike" cap="none">
              <a:solidFill>
                <a:srgbClr val="000000"/>
              </a:solidFill>
              <a:latin typeface="Arial"/>
              <a:ea typeface="Arial"/>
              <a:cs typeface="Arial"/>
              <a:sym typeface="Arial"/>
            </a:endParaRPr>
          </a:p>
        </p:txBody>
      </p:sp>
      <p:sp>
        <p:nvSpPr>
          <p:cNvPr id="20" name="Google Shape;20;p11"/>
          <p:cNvSpPr/>
          <p:nvPr/>
        </p:nvSpPr>
        <p:spPr>
          <a:xfrm>
            <a:off x="-2186151" y="2245372"/>
            <a:ext cx="1957551" cy="3840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88"/>
              <a:buFont typeface="Arial"/>
              <a:buNone/>
            </a:pPr>
            <a:r>
              <a:rPr lang="en-CA" sz="988" b="0" i="0" u="none" strike="noStrike" cap="none">
                <a:solidFill>
                  <a:schemeClr val="lt1"/>
                </a:solidFill>
                <a:latin typeface="Arial"/>
                <a:ea typeface="Arial"/>
                <a:cs typeface="Arial"/>
                <a:sym typeface="Arial"/>
              </a:rPr>
              <a:t>143-0-26</a:t>
            </a:r>
            <a:endParaRPr sz="1400" b="0" i="0" u="none" strike="noStrike" cap="none">
              <a:solidFill>
                <a:srgbClr val="000000"/>
              </a:solidFill>
              <a:latin typeface="Arial"/>
              <a:ea typeface="Arial"/>
              <a:cs typeface="Arial"/>
              <a:sym typeface="Arial"/>
            </a:endParaRPr>
          </a:p>
        </p:txBody>
      </p:sp>
      <p:sp>
        <p:nvSpPr>
          <p:cNvPr id="21" name="Google Shape;21;p11"/>
          <p:cNvSpPr/>
          <p:nvPr/>
        </p:nvSpPr>
        <p:spPr>
          <a:xfrm>
            <a:off x="-2186151" y="2843560"/>
            <a:ext cx="1957551" cy="38404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88"/>
              <a:buFont typeface="Arial"/>
              <a:buNone/>
            </a:pPr>
            <a:r>
              <a:rPr lang="en-CA" sz="988" b="0" i="0" u="none" strike="noStrike" cap="none">
                <a:solidFill>
                  <a:schemeClr val="lt1"/>
                </a:solidFill>
                <a:latin typeface="Arial"/>
                <a:ea typeface="Arial"/>
                <a:cs typeface="Arial"/>
                <a:sym typeface="Arial"/>
              </a:rPr>
              <a:t>192-0-0</a:t>
            </a:r>
            <a:endParaRPr sz="1400" b="0" i="0" u="none" strike="noStrike" cap="none">
              <a:solidFill>
                <a:srgbClr val="000000"/>
              </a:solidFill>
              <a:latin typeface="Arial"/>
              <a:ea typeface="Arial"/>
              <a:cs typeface="Arial"/>
              <a:sym typeface="Arial"/>
            </a:endParaRPr>
          </a:p>
        </p:txBody>
      </p:sp>
      <p:sp>
        <p:nvSpPr>
          <p:cNvPr id="22" name="Google Shape;22;p11"/>
          <p:cNvSpPr/>
          <p:nvPr/>
        </p:nvSpPr>
        <p:spPr>
          <a:xfrm>
            <a:off x="-2186151" y="3428672"/>
            <a:ext cx="1957551" cy="38404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88"/>
              <a:buFont typeface="Arial"/>
              <a:buNone/>
            </a:pPr>
            <a:r>
              <a:rPr lang="en-CA" sz="988" b="0" i="0" u="none" strike="noStrike" cap="none">
                <a:solidFill>
                  <a:schemeClr val="lt1"/>
                </a:solidFill>
                <a:latin typeface="Arial"/>
                <a:ea typeface="Arial"/>
                <a:cs typeface="Arial"/>
                <a:sym typeface="Arial"/>
              </a:rPr>
              <a:t>166-205-241</a:t>
            </a:r>
            <a:endParaRPr sz="1400" b="0" i="0" u="none" strike="noStrike" cap="none">
              <a:solidFill>
                <a:srgbClr val="000000"/>
              </a:solidFill>
              <a:latin typeface="Arial"/>
              <a:ea typeface="Arial"/>
              <a:cs typeface="Arial"/>
              <a:sym typeface="Arial"/>
            </a:endParaRPr>
          </a:p>
        </p:txBody>
      </p:sp>
      <p:sp>
        <p:nvSpPr>
          <p:cNvPr id="23" name="Google Shape;23;p11"/>
          <p:cNvSpPr/>
          <p:nvPr/>
        </p:nvSpPr>
        <p:spPr>
          <a:xfrm>
            <a:off x="-2186151" y="4039943"/>
            <a:ext cx="1957551" cy="3840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88"/>
              <a:buFont typeface="Arial"/>
              <a:buNone/>
            </a:pPr>
            <a:r>
              <a:rPr lang="en-CA" sz="988" b="0" i="0" u="none" strike="noStrike" cap="none">
                <a:solidFill>
                  <a:schemeClr val="lt1"/>
                </a:solidFill>
                <a:latin typeface="Arial"/>
                <a:ea typeface="Arial"/>
                <a:cs typeface="Arial"/>
                <a:sym typeface="Arial"/>
              </a:rPr>
              <a:t>0-74-174</a:t>
            </a:r>
            <a:endParaRPr sz="1400" b="0" i="0" u="none" strike="noStrike" cap="none">
              <a:solidFill>
                <a:srgbClr val="000000"/>
              </a:solidFill>
              <a:latin typeface="Arial"/>
              <a:ea typeface="Arial"/>
              <a:cs typeface="Arial"/>
              <a:sym typeface="Arial"/>
            </a:endParaRPr>
          </a:p>
        </p:txBody>
      </p:sp>
      <p:sp>
        <p:nvSpPr>
          <p:cNvPr id="24" name="Google Shape;24;p11"/>
          <p:cNvSpPr/>
          <p:nvPr/>
        </p:nvSpPr>
        <p:spPr>
          <a:xfrm>
            <a:off x="-2186151" y="4651214"/>
            <a:ext cx="1957551" cy="38404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88"/>
              <a:buFont typeface="Arial"/>
              <a:buNone/>
            </a:pPr>
            <a:r>
              <a:rPr lang="en-CA" sz="988" b="0" i="0" u="none" strike="noStrike" cap="none">
                <a:solidFill>
                  <a:schemeClr val="lt1"/>
                </a:solidFill>
                <a:latin typeface="Arial"/>
                <a:ea typeface="Arial"/>
                <a:cs typeface="Arial"/>
                <a:sym typeface="Arial"/>
              </a:rPr>
              <a:t>45-44-44</a:t>
            </a:r>
            <a:endParaRPr sz="1400" b="0" i="0" u="none" strike="noStrike" cap="none">
              <a:solidFill>
                <a:srgbClr val="000000"/>
              </a:solidFill>
              <a:latin typeface="Arial"/>
              <a:ea typeface="Arial"/>
              <a:cs typeface="Arial"/>
              <a:sym typeface="Arial"/>
            </a:endParaRPr>
          </a:p>
        </p:txBody>
      </p:sp>
      <p:sp>
        <p:nvSpPr>
          <p:cNvPr id="25" name="Google Shape;25;p11"/>
          <p:cNvSpPr/>
          <p:nvPr/>
        </p:nvSpPr>
        <p:spPr>
          <a:xfrm>
            <a:off x="-2186152" y="5262485"/>
            <a:ext cx="1957551" cy="384049"/>
          </a:xfrm>
          <a:prstGeom prst="rect">
            <a:avLst/>
          </a:prstGeom>
          <a:solidFill>
            <a:srgbClr val="FBB85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88"/>
              <a:buFont typeface="Arial"/>
              <a:buNone/>
            </a:pPr>
            <a:r>
              <a:rPr lang="en-CA" sz="988" b="0" i="0" u="none" strike="noStrike" cap="none">
                <a:solidFill>
                  <a:schemeClr val="lt1"/>
                </a:solidFill>
                <a:latin typeface="Arial"/>
                <a:ea typeface="Arial"/>
                <a:cs typeface="Arial"/>
                <a:sym typeface="Arial"/>
              </a:rPr>
              <a:t>255-192-0</a:t>
            </a:r>
            <a:endParaRPr sz="1400" b="0" i="0" u="none" strike="noStrike" cap="none">
              <a:solidFill>
                <a:srgbClr val="000000"/>
              </a:solidFill>
              <a:latin typeface="Arial"/>
              <a:ea typeface="Arial"/>
              <a:cs typeface="Arial"/>
              <a:sym typeface="Arial"/>
            </a:endParaRPr>
          </a:p>
        </p:txBody>
      </p:sp>
      <p:sp>
        <p:nvSpPr>
          <p:cNvPr id="26" name="Google Shape;26;p11"/>
          <p:cNvSpPr/>
          <p:nvPr/>
        </p:nvSpPr>
        <p:spPr>
          <a:xfrm>
            <a:off x="-2186152" y="5873756"/>
            <a:ext cx="1957551" cy="38404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88"/>
              <a:buFont typeface="Arial"/>
              <a:buNone/>
            </a:pPr>
            <a:r>
              <a:rPr lang="en-CA" sz="988" b="0" i="0" u="none" strike="noStrike" cap="none">
                <a:solidFill>
                  <a:schemeClr val="lt1"/>
                </a:solidFill>
                <a:latin typeface="Arial"/>
                <a:ea typeface="Arial"/>
                <a:cs typeface="Arial"/>
                <a:sym typeface="Arial"/>
              </a:rPr>
              <a:t>128-116-108</a:t>
            </a:r>
            <a:endParaRPr sz="1400" b="0" i="0" u="none" strike="noStrike" cap="none">
              <a:solidFill>
                <a:srgbClr val="000000"/>
              </a:solidFill>
              <a:latin typeface="Arial"/>
              <a:ea typeface="Arial"/>
              <a:cs typeface="Arial"/>
              <a:sym typeface="Arial"/>
            </a:endParaRPr>
          </a:p>
        </p:txBody>
      </p:sp>
      <p:pic>
        <p:nvPicPr>
          <p:cNvPr id="27" name="Google Shape;27;p11"/>
          <p:cNvPicPr preferRelativeResize="0"/>
          <p:nvPr/>
        </p:nvPicPr>
        <p:blipFill rotWithShape="1">
          <a:blip r:embed="rId5">
            <a:alphaModFix/>
          </a:blip>
          <a:srcRect/>
          <a:stretch/>
        </p:blipFill>
        <p:spPr>
          <a:xfrm>
            <a:off x="8623888" y="6990360"/>
            <a:ext cx="1151526" cy="7218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chart" Target="../charts/char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hart" Target="../charts/chart3.xml"/><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
          <p:cNvSpPr txBox="1">
            <a:spLocks noGrp="1"/>
          </p:cNvSpPr>
          <p:nvPr>
            <p:ph type="subTitle" idx="1"/>
          </p:nvPr>
        </p:nvSpPr>
        <p:spPr>
          <a:xfrm>
            <a:off x="1131281" y="4354459"/>
            <a:ext cx="7016432" cy="38514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600"/>
              <a:buFont typeface="Arial"/>
              <a:buNone/>
            </a:pPr>
            <a:r>
              <a:rPr lang="en-CA"/>
              <a:t>August 21st, 2019</a:t>
            </a:r>
            <a:endParaRPr/>
          </a:p>
        </p:txBody>
      </p:sp>
      <p:sp>
        <p:nvSpPr>
          <p:cNvPr id="48" name="Google Shape;48;p1"/>
          <p:cNvSpPr txBox="1">
            <a:spLocks noGrp="1"/>
          </p:cNvSpPr>
          <p:nvPr>
            <p:ph type="ctrTitle"/>
          </p:nvPr>
        </p:nvSpPr>
        <p:spPr>
          <a:xfrm>
            <a:off x="1131281" y="3800085"/>
            <a:ext cx="8584407" cy="48295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400"/>
              <a:buNone/>
            </a:pPr>
            <a:r>
              <a:rPr lang="en-CA">
                <a:solidFill>
                  <a:schemeClr val="accent1"/>
                </a:solidFill>
              </a:rPr>
              <a:t>Walt Disney Company (NYSE:DIS)</a:t>
            </a:r>
            <a:endParaRPr/>
          </a:p>
        </p:txBody>
      </p:sp>
      <p:pic>
        <p:nvPicPr>
          <p:cNvPr id="49" name="Google Shape;49;p1"/>
          <p:cNvPicPr preferRelativeResize="0"/>
          <p:nvPr/>
        </p:nvPicPr>
        <p:blipFill rotWithShape="1">
          <a:blip r:embed="rId3">
            <a:alphaModFix/>
          </a:blip>
          <a:srcRect/>
          <a:stretch/>
        </p:blipFill>
        <p:spPr>
          <a:xfrm>
            <a:off x="945903" y="1762631"/>
            <a:ext cx="2274079" cy="1516050"/>
          </a:xfrm>
          <a:prstGeom prst="rect">
            <a:avLst/>
          </a:prstGeom>
          <a:noFill/>
          <a:ln>
            <a:noFill/>
          </a:ln>
        </p:spPr>
      </p:pic>
    </p:spTree>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8"/>
          <p:cNvSpPr txBox="1">
            <a:spLocks noGrp="1"/>
          </p:cNvSpPr>
          <p:nvPr>
            <p:ph type="body" idx="1"/>
          </p:nvPr>
        </p:nvSpPr>
        <p:spPr>
          <a:xfrm>
            <a:off x="329406" y="864618"/>
            <a:ext cx="9400032" cy="1828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840"/>
              <a:buNone/>
            </a:pPr>
            <a:endParaRPr/>
          </a:p>
        </p:txBody>
      </p:sp>
      <p:sp>
        <p:nvSpPr>
          <p:cNvPr id="268" name="Google Shape;268;p18"/>
          <p:cNvSpPr txBox="1">
            <a:spLocks noGrp="1"/>
          </p:cNvSpPr>
          <p:nvPr>
            <p:ph type="ftr" idx="11"/>
          </p:nvPr>
        </p:nvSpPr>
        <p:spPr>
          <a:xfrm>
            <a:off x="642938" y="7035954"/>
            <a:ext cx="6400800" cy="414338"/>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p18"/>
          <p:cNvSpPr txBox="1">
            <a:spLocks noGrp="1"/>
          </p:cNvSpPr>
          <p:nvPr>
            <p:ph type="body" idx="2"/>
          </p:nvPr>
        </p:nvSpPr>
        <p:spPr>
          <a:xfrm>
            <a:off x="5121212" y="302161"/>
            <a:ext cx="4608576" cy="128016"/>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60"/>
              <a:buNone/>
            </a:pPr>
            <a:endParaRPr/>
          </a:p>
        </p:txBody>
      </p:sp>
      <p:sp>
        <p:nvSpPr>
          <p:cNvPr id="270" name="Google Shape;270;p18"/>
          <p:cNvSpPr txBox="1">
            <a:spLocks noGrp="1"/>
          </p:cNvSpPr>
          <p:nvPr>
            <p:ph type="title"/>
          </p:nvPr>
        </p:nvSpPr>
        <p:spPr>
          <a:xfrm>
            <a:off x="329406" y="541526"/>
            <a:ext cx="9400032" cy="32004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400"/>
              <a:buNone/>
            </a:pPr>
            <a:r>
              <a:rPr lang="en-CA"/>
              <a:t>Risk Matrix</a:t>
            </a:r>
            <a:endParaRPr/>
          </a:p>
        </p:txBody>
      </p:sp>
      <p:sp>
        <p:nvSpPr>
          <p:cNvPr id="271" name="Google Shape;271;p18"/>
          <p:cNvSpPr txBox="1"/>
          <p:nvPr/>
        </p:nvSpPr>
        <p:spPr>
          <a:xfrm>
            <a:off x="11026775" y="4439036"/>
            <a:ext cx="9408900" cy="2078700"/>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8"/>
          <p:cNvSpPr txBox="1">
            <a:spLocks noGrp="1"/>
          </p:cNvSpPr>
          <p:nvPr>
            <p:ph type="body" idx="3"/>
          </p:nvPr>
        </p:nvSpPr>
        <p:spPr>
          <a:xfrm>
            <a:off x="11037282" y="4607632"/>
            <a:ext cx="3566100" cy="1929300"/>
          </a:xfrm>
          <a:prstGeom prst="rect">
            <a:avLst/>
          </a:prstGeom>
          <a:noFill/>
          <a:ln>
            <a:noFill/>
          </a:ln>
        </p:spPr>
        <p:txBody>
          <a:bodyPr spcFirstLastPara="1" wrap="square" lIns="0" tIns="45700" rIns="0" bIns="45700" anchor="t" anchorCtr="0">
            <a:noAutofit/>
          </a:bodyPr>
          <a:lstStyle/>
          <a:p>
            <a:pPr marL="461962" lvl="1" indent="-228600" algn="l" rtl="0">
              <a:lnSpc>
                <a:spcPct val="100000"/>
              </a:lnSpc>
              <a:spcBef>
                <a:spcPts val="300"/>
              </a:spcBef>
              <a:spcAft>
                <a:spcPts val="0"/>
              </a:spcAft>
              <a:buSzPts val="700"/>
              <a:buChar char="■"/>
            </a:pPr>
            <a:r>
              <a:rPr lang="en-CA"/>
              <a:t>Promoted in 2005 and has led company to acquire 4 major film studios (Pixar, Marvel, Lucasfilm, and Fox)</a:t>
            </a:r>
            <a:endParaRPr/>
          </a:p>
          <a:p>
            <a:pPr marL="461962" lvl="1" indent="-228600" algn="l" rtl="0">
              <a:lnSpc>
                <a:spcPct val="100000"/>
              </a:lnSpc>
              <a:spcBef>
                <a:spcPts val="300"/>
              </a:spcBef>
              <a:spcAft>
                <a:spcPts val="0"/>
              </a:spcAft>
              <a:buSzPts val="700"/>
              <a:buChar char="■"/>
            </a:pPr>
            <a:r>
              <a:rPr lang="en-CA"/>
              <a:t>Original corporate strategy conceived in 1957 by Walt Disney</a:t>
            </a:r>
            <a:endParaRPr/>
          </a:p>
          <a:p>
            <a:pPr marL="461962" lvl="1" indent="-184150" algn="l" rtl="0">
              <a:lnSpc>
                <a:spcPct val="100000"/>
              </a:lnSpc>
              <a:spcBef>
                <a:spcPts val="300"/>
              </a:spcBef>
              <a:spcAft>
                <a:spcPts val="0"/>
              </a:spcAft>
              <a:buSzPts val="700"/>
              <a:buNone/>
            </a:pPr>
            <a:endParaRPr/>
          </a:p>
        </p:txBody>
      </p:sp>
      <p:sp>
        <p:nvSpPr>
          <p:cNvPr id="273" name="Google Shape;273;p18"/>
          <p:cNvSpPr txBox="1"/>
          <p:nvPr/>
        </p:nvSpPr>
        <p:spPr>
          <a:xfrm>
            <a:off x="15824719" y="4607632"/>
            <a:ext cx="3566100" cy="1399800"/>
          </a:xfrm>
          <a:prstGeom prst="rect">
            <a:avLst/>
          </a:prstGeom>
          <a:noFill/>
          <a:ln>
            <a:noFill/>
          </a:ln>
        </p:spPr>
        <p:txBody>
          <a:bodyPr spcFirstLastPara="1" wrap="square" lIns="0" tIns="45700" rIns="0" bIns="45700" anchor="t" anchorCtr="0">
            <a:noAutofit/>
          </a:bodyPr>
          <a:lstStyle/>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Promoted in:</a:t>
            </a:r>
            <a:endParaRPr sz="1400" b="0" i="0" u="none" strike="noStrike" cap="none">
              <a:solidFill>
                <a:srgbClr val="000000"/>
              </a:solidFill>
              <a:latin typeface="Arial"/>
              <a:ea typeface="Arial"/>
              <a:cs typeface="Arial"/>
              <a:sym typeface="Arial"/>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Put actions</a:t>
            </a:r>
            <a:endParaRPr sz="1000" b="0" i="0" u="none" strike="noStrike" cap="none">
              <a:solidFill>
                <a:schemeClr val="dk1"/>
              </a:solidFill>
              <a:latin typeface="Arial"/>
              <a:ea typeface="Arial"/>
              <a:cs typeface="Arial"/>
              <a:sym typeface="Arial"/>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Background: Graduated from</a:t>
            </a:r>
            <a:endParaRPr sz="1400" b="0" i="0" u="none" strike="noStrike" cap="none">
              <a:solidFill>
                <a:srgbClr val="000000"/>
              </a:solidFill>
              <a:latin typeface="Arial"/>
              <a:ea typeface="Arial"/>
              <a:cs typeface="Arial"/>
              <a:sym typeface="Arial"/>
            </a:endParaRPr>
          </a:p>
        </p:txBody>
      </p:sp>
      <p:grpSp>
        <p:nvGrpSpPr>
          <p:cNvPr id="274" name="Google Shape;274;p18"/>
          <p:cNvGrpSpPr/>
          <p:nvPr/>
        </p:nvGrpSpPr>
        <p:grpSpPr>
          <a:xfrm>
            <a:off x="11033124" y="1235474"/>
            <a:ext cx="4608600" cy="288834"/>
            <a:chOff x="339723" y="1047749"/>
            <a:chExt cx="4608600" cy="288834"/>
          </a:xfrm>
        </p:grpSpPr>
        <p:sp>
          <p:nvSpPr>
            <p:cNvPr id="275" name="Google Shape;275;p18"/>
            <p:cNvSpPr txBox="1"/>
            <p:nvPr/>
          </p:nvSpPr>
          <p:spPr>
            <a:xfrm>
              <a:off x="339723" y="1047749"/>
              <a:ext cx="460860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CA" sz="1200" b="0" i="0" u="none" strike="noStrike" cap="none">
                  <a:solidFill>
                    <a:schemeClr val="dk1"/>
                  </a:solidFill>
                  <a:latin typeface="Arial"/>
                  <a:ea typeface="Arial"/>
                  <a:cs typeface="Arial"/>
                  <a:sym typeface="Arial"/>
                </a:rPr>
                <a:t>RISKS AND OPPORTUNITIES</a:t>
              </a:r>
              <a:endParaRPr sz="1400" b="0" i="0" u="none" strike="noStrike" cap="none">
                <a:solidFill>
                  <a:srgbClr val="000000"/>
                </a:solidFill>
                <a:latin typeface="Arial"/>
                <a:ea typeface="Arial"/>
                <a:cs typeface="Arial"/>
                <a:sym typeface="Arial"/>
              </a:endParaRPr>
            </a:p>
          </p:txBody>
        </p:sp>
        <p:cxnSp>
          <p:nvCxnSpPr>
            <p:cNvPr id="276" name="Google Shape;276;p18"/>
            <p:cNvCxnSpPr/>
            <p:nvPr/>
          </p:nvCxnSpPr>
          <p:spPr>
            <a:xfrm>
              <a:off x="339723" y="1336583"/>
              <a:ext cx="4608600" cy="0"/>
            </a:xfrm>
            <a:prstGeom prst="straightConnector1">
              <a:avLst/>
            </a:prstGeom>
            <a:noFill/>
            <a:ln w="9525" cap="flat" cmpd="sng">
              <a:solidFill>
                <a:schemeClr val="dk2"/>
              </a:solidFill>
              <a:prstDash val="solid"/>
              <a:round/>
              <a:headEnd type="none" w="sm" len="sm"/>
              <a:tailEnd type="none" w="sm" len="sm"/>
            </a:ln>
          </p:spPr>
        </p:cxnSp>
      </p:grpSp>
      <p:sp>
        <p:nvSpPr>
          <p:cNvPr id="277" name="Google Shape;277;p18"/>
          <p:cNvSpPr txBox="1"/>
          <p:nvPr/>
        </p:nvSpPr>
        <p:spPr>
          <a:xfrm>
            <a:off x="11026775" y="4081302"/>
            <a:ext cx="4586400" cy="448200"/>
          </a:xfrm>
          <a:prstGeom prst="rect">
            <a:avLst/>
          </a:prstGeom>
          <a:noFill/>
          <a:ln>
            <a:noFill/>
          </a:ln>
        </p:spPr>
        <p:txBody>
          <a:bodyPr spcFirstLastPara="1" wrap="square" lIns="91425" tIns="45700" rIns="91425" bIns="45700" anchor="t" anchorCtr="0">
            <a:noAutofit/>
          </a:bodyPr>
          <a:lstStyle/>
          <a:p>
            <a:pPr marL="231775" marR="0" lvl="0" indent="-187325" algn="l" rtl="0">
              <a:lnSpc>
                <a:spcPct val="100000"/>
              </a:lnSpc>
              <a:spcBef>
                <a:spcPts val="0"/>
              </a:spcBef>
              <a:spcAft>
                <a:spcPts val="0"/>
              </a:spcAft>
              <a:buClr>
                <a:schemeClr val="dk2"/>
              </a:buClr>
              <a:buSzPts val="700"/>
              <a:buFont typeface="Noto Sans Symbols"/>
              <a:buNone/>
            </a:pPr>
            <a:endParaRPr sz="1000" b="0" i="0" u="none" strike="noStrike" cap="none">
              <a:solidFill>
                <a:schemeClr val="dk1"/>
              </a:solidFill>
              <a:latin typeface="Arial"/>
              <a:ea typeface="Arial"/>
              <a:cs typeface="Arial"/>
              <a:sym typeface="Arial"/>
            </a:endParaRPr>
          </a:p>
          <a:p>
            <a:pPr marL="171450" marR="0" lvl="0" indent="-107950" algn="l" rtl="0">
              <a:lnSpc>
                <a:spcPct val="100000"/>
              </a:lnSpc>
              <a:spcBef>
                <a:spcPts val="0"/>
              </a:spcBef>
              <a:spcAft>
                <a:spcPts val="0"/>
              </a:spcAft>
              <a:buClr>
                <a:schemeClr val="dk2"/>
              </a:buClr>
              <a:buSzPts val="1000"/>
              <a:buFont typeface="Noto Sans Symbols"/>
              <a:buNone/>
            </a:pPr>
            <a:endParaRPr sz="1000" b="0" i="0" u="none" strike="noStrike" cap="none">
              <a:solidFill>
                <a:schemeClr val="dk1"/>
              </a:solidFill>
              <a:latin typeface="Arial"/>
              <a:ea typeface="Arial"/>
              <a:cs typeface="Arial"/>
              <a:sym typeface="Arial"/>
            </a:endParaRPr>
          </a:p>
        </p:txBody>
      </p:sp>
      <p:grpSp>
        <p:nvGrpSpPr>
          <p:cNvPr id="278" name="Google Shape;278;p18"/>
          <p:cNvGrpSpPr/>
          <p:nvPr/>
        </p:nvGrpSpPr>
        <p:grpSpPr>
          <a:xfrm>
            <a:off x="15824718" y="1235860"/>
            <a:ext cx="4608600" cy="288834"/>
            <a:chOff x="339723" y="1047749"/>
            <a:chExt cx="4608600" cy="288834"/>
          </a:xfrm>
        </p:grpSpPr>
        <p:sp>
          <p:nvSpPr>
            <p:cNvPr id="279" name="Google Shape;279;p18"/>
            <p:cNvSpPr txBox="1"/>
            <p:nvPr/>
          </p:nvSpPr>
          <p:spPr>
            <a:xfrm>
              <a:off x="339723" y="1047749"/>
              <a:ext cx="460860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CA" sz="1200" b="0" i="0" u="none" strike="noStrike" cap="none">
                  <a:solidFill>
                    <a:schemeClr val="dk1"/>
                  </a:solidFill>
                  <a:latin typeface="Arial"/>
                  <a:ea typeface="Arial"/>
                  <a:cs typeface="Arial"/>
                  <a:sym typeface="Arial"/>
                </a:rPr>
                <a:t>REASON 2</a:t>
              </a:r>
              <a:endParaRPr sz="1400" b="0" i="0" u="none" strike="noStrike" cap="none">
                <a:solidFill>
                  <a:srgbClr val="000000"/>
                </a:solidFill>
                <a:latin typeface="Arial"/>
                <a:ea typeface="Arial"/>
                <a:cs typeface="Arial"/>
                <a:sym typeface="Arial"/>
              </a:endParaRPr>
            </a:p>
          </p:txBody>
        </p:sp>
        <p:cxnSp>
          <p:nvCxnSpPr>
            <p:cNvPr id="280" name="Google Shape;280;p18"/>
            <p:cNvCxnSpPr/>
            <p:nvPr/>
          </p:nvCxnSpPr>
          <p:spPr>
            <a:xfrm>
              <a:off x="339723" y="1336583"/>
              <a:ext cx="4608600" cy="0"/>
            </a:xfrm>
            <a:prstGeom prst="straightConnector1">
              <a:avLst/>
            </a:prstGeom>
            <a:noFill/>
            <a:ln w="9525" cap="flat" cmpd="sng">
              <a:solidFill>
                <a:schemeClr val="dk2"/>
              </a:solidFill>
              <a:prstDash val="solid"/>
              <a:round/>
              <a:headEnd type="none" w="sm" len="sm"/>
              <a:tailEnd type="none" w="sm" len="sm"/>
            </a:ln>
          </p:spPr>
        </p:cxnSp>
      </p:grpSp>
      <p:grpSp>
        <p:nvGrpSpPr>
          <p:cNvPr id="281" name="Google Shape;281;p18"/>
          <p:cNvGrpSpPr/>
          <p:nvPr/>
        </p:nvGrpSpPr>
        <p:grpSpPr>
          <a:xfrm>
            <a:off x="11033124" y="4251979"/>
            <a:ext cx="4608600" cy="288834"/>
            <a:chOff x="339723" y="1047749"/>
            <a:chExt cx="4608600" cy="288834"/>
          </a:xfrm>
        </p:grpSpPr>
        <p:sp>
          <p:nvSpPr>
            <p:cNvPr id="282" name="Google Shape;282;p18"/>
            <p:cNvSpPr txBox="1"/>
            <p:nvPr/>
          </p:nvSpPr>
          <p:spPr>
            <a:xfrm>
              <a:off x="339723" y="1047749"/>
              <a:ext cx="460860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CA" sz="1200" b="0" i="0" u="none" strike="noStrike" cap="none">
                  <a:solidFill>
                    <a:schemeClr val="dk1"/>
                  </a:solidFill>
                  <a:latin typeface="Arial"/>
                  <a:ea typeface="Arial"/>
                  <a:cs typeface="Arial"/>
                  <a:sym typeface="Arial"/>
                </a:rPr>
                <a:t>BUSINESS DESCRIPTION</a:t>
              </a:r>
              <a:endParaRPr sz="1400" b="0" i="0" u="none" strike="noStrike" cap="none">
                <a:solidFill>
                  <a:srgbClr val="000000"/>
                </a:solidFill>
                <a:latin typeface="Arial"/>
                <a:ea typeface="Arial"/>
                <a:cs typeface="Arial"/>
                <a:sym typeface="Arial"/>
              </a:endParaRPr>
            </a:p>
          </p:txBody>
        </p:sp>
        <p:cxnSp>
          <p:nvCxnSpPr>
            <p:cNvPr id="283" name="Google Shape;283;p18"/>
            <p:cNvCxnSpPr/>
            <p:nvPr/>
          </p:nvCxnSpPr>
          <p:spPr>
            <a:xfrm>
              <a:off x="339723" y="1336583"/>
              <a:ext cx="4608600" cy="0"/>
            </a:xfrm>
            <a:prstGeom prst="straightConnector1">
              <a:avLst/>
            </a:prstGeom>
            <a:noFill/>
            <a:ln w="9525" cap="flat" cmpd="sng">
              <a:solidFill>
                <a:schemeClr val="dk2"/>
              </a:solidFill>
              <a:prstDash val="solid"/>
              <a:round/>
              <a:headEnd type="none" w="sm" len="sm"/>
              <a:tailEnd type="none" w="sm" len="sm"/>
            </a:ln>
          </p:spPr>
        </p:cxnSp>
      </p:grpSp>
      <p:grpSp>
        <p:nvGrpSpPr>
          <p:cNvPr id="284" name="Google Shape;284;p18"/>
          <p:cNvGrpSpPr/>
          <p:nvPr/>
        </p:nvGrpSpPr>
        <p:grpSpPr>
          <a:xfrm>
            <a:off x="15824718" y="4239453"/>
            <a:ext cx="4608600" cy="288834"/>
            <a:chOff x="339723" y="1047749"/>
            <a:chExt cx="4608600" cy="288834"/>
          </a:xfrm>
        </p:grpSpPr>
        <p:sp>
          <p:nvSpPr>
            <p:cNvPr id="285" name="Google Shape;285;p18"/>
            <p:cNvSpPr txBox="1"/>
            <p:nvPr/>
          </p:nvSpPr>
          <p:spPr>
            <a:xfrm>
              <a:off x="339723" y="1047749"/>
              <a:ext cx="460860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CA" sz="1200" b="0" i="0" u="none" strike="noStrike" cap="none">
                  <a:solidFill>
                    <a:schemeClr val="dk1"/>
                  </a:solidFill>
                  <a:latin typeface="Arial"/>
                  <a:ea typeface="Arial"/>
                  <a:cs typeface="Arial"/>
                  <a:sym typeface="Arial"/>
                </a:rPr>
                <a:t>2018 REVENUE DISTRIBUTION BY SEGMENT</a:t>
              </a:r>
              <a:endParaRPr sz="1400" b="0" i="0" u="none" strike="noStrike" cap="none">
                <a:solidFill>
                  <a:srgbClr val="000000"/>
                </a:solidFill>
                <a:latin typeface="Arial"/>
                <a:ea typeface="Arial"/>
                <a:cs typeface="Arial"/>
                <a:sym typeface="Arial"/>
              </a:endParaRPr>
            </a:p>
          </p:txBody>
        </p:sp>
        <p:cxnSp>
          <p:nvCxnSpPr>
            <p:cNvPr id="286" name="Google Shape;286;p18"/>
            <p:cNvCxnSpPr/>
            <p:nvPr/>
          </p:nvCxnSpPr>
          <p:spPr>
            <a:xfrm>
              <a:off x="339723" y="1336583"/>
              <a:ext cx="4608600" cy="0"/>
            </a:xfrm>
            <a:prstGeom prst="straightConnector1">
              <a:avLst/>
            </a:prstGeom>
            <a:noFill/>
            <a:ln w="9525" cap="flat" cmpd="sng">
              <a:solidFill>
                <a:schemeClr val="dk2"/>
              </a:solidFill>
              <a:prstDash val="solid"/>
              <a:round/>
              <a:headEnd type="none" w="sm" len="sm"/>
              <a:tailEnd type="none" w="sm" len="sm"/>
            </a:ln>
          </p:spPr>
        </p:cxnSp>
      </p:grpSp>
      <p:sp>
        <p:nvSpPr>
          <p:cNvPr id="287" name="Google Shape;287;p18"/>
          <p:cNvSpPr txBox="1"/>
          <p:nvPr/>
        </p:nvSpPr>
        <p:spPr>
          <a:xfrm>
            <a:off x="10814850" y="1584092"/>
            <a:ext cx="4827000" cy="2582700"/>
          </a:xfrm>
          <a:prstGeom prst="rect">
            <a:avLst/>
          </a:prstGeom>
          <a:noFill/>
          <a:ln>
            <a:noFill/>
          </a:ln>
        </p:spPr>
        <p:txBody>
          <a:bodyPr spcFirstLastPara="1" wrap="square" lIns="0" tIns="45700" rIns="0" bIns="45700" anchor="t" anchorCtr="0">
            <a:noAutofit/>
          </a:bodyPr>
          <a:lstStyle/>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China tensions and wanda group impeding theme park expansion</a:t>
            </a:r>
            <a:endParaRPr sz="1400" b="0" i="0" u="none" strike="noStrike" cap="none">
              <a:solidFill>
                <a:srgbClr val="000000"/>
              </a:solidFill>
              <a:latin typeface="Arial"/>
              <a:ea typeface="Arial"/>
              <a:cs typeface="Arial"/>
              <a:sym typeface="Arial"/>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Brand dilution</a:t>
            </a:r>
            <a:endParaRPr sz="1400" b="0" i="0" u="none" strike="noStrike" cap="none">
              <a:solidFill>
                <a:srgbClr val="000000"/>
              </a:solidFill>
              <a:latin typeface="Arial"/>
              <a:ea typeface="Arial"/>
              <a:cs typeface="Arial"/>
              <a:sym typeface="Arial"/>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Streaming</a:t>
            </a:r>
            <a:endParaRPr sz="1400" b="0" i="0" u="none" strike="noStrike" cap="none">
              <a:solidFill>
                <a:srgbClr val="000000"/>
              </a:solidFill>
              <a:latin typeface="Arial"/>
              <a:ea typeface="Arial"/>
              <a:cs typeface="Arial"/>
              <a:sym typeface="Arial"/>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Bob iger potentially stepping down in 2021 due to contract expiration</a:t>
            </a:r>
            <a:endParaRPr sz="1400" b="0" i="0" u="none" strike="noStrike" cap="none">
              <a:solidFill>
                <a:srgbClr val="000000"/>
              </a:solidFill>
              <a:latin typeface="Arial"/>
              <a:ea typeface="Arial"/>
              <a:cs typeface="Arial"/>
              <a:sym typeface="Arial"/>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Video Games/Streaming – next acquisition could be Activision?</a:t>
            </a:r>
            <a:endParaRPr sz="1400" b="0" i="0" u="none" strike="noStrike" cap="none">
              <a:solidFill>
                <a:srgbClr val="000000"/>
              </a:solidFill>
              <a:latin typeface="Arial"/>
              <a:ea typeface="Arial"/>
              <a:cs typeface="Arial"/>
              <a:sym typeface="Arial"/>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Growth in India</a:t>
            </a:r>
            <a:endParaRPr sz="1400" b="0" i="0" u="none" strike="noStrike" cap="none">
              <a:solidFill>
                <a:srgbClr val="000000"/>
              </a:solidFill>
              <a:latin typeface="Arial"/>
              <a:ea typeface="Arial"/>
              <a:cs typeface="Arial"/>
              <a:sym typeface="Arial"/>
            </a:endParaRPr>
          </a:p>
          <a:p>
            <a:pPr marL="233361" marR="0" lvl="1" indent="0" algn="l" rtl="0">
              <a:lnSpc>
                <a:spcPct val="100000"/>
              </a:lnSpc>
              <a:spcBef>
                <a:spcPts val="300"/>
              </a:spcBef>
              <a:spcAft>
                <a:spcPts val="0"/>
              </a:spcAft>
              <a:buClr>
                <a:schemeClr val="accent1"/>
              </a:buClr>
              <a:buSzPts val="700"/>
              <a:buFont typeface="Noto Sans Symbols"/>
              <a:buNone/>
            </a:pPr>
            <a:r>
              <a:rPr lang="en-CA" sz="100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461962" marR="0" lvl="1" indent="-184150" algn="l" rtl="0">
              <a:lnSpc>
                <a:spcPct val="100000"/>
              </a:lnSpc>
              <a:spcBef>
                <a:spcPts val="300"/>
              </a:spcBef>
              <a:spcAft>
                <a:spcPts val="0"/>
              </a:spcAft>
              <a:buClr>
                <a:schemeClr val="accent1"/>
              </a:buClr>
              <a:buSzPts val="700"/>
              <a:buFont typeface="Noto Sans Symbols"/>
              <a:buNone/>
            </a:pPr>
            <a:endParaRPr sz="1000" b="0" i="0" u="none" strike="noStrike" cap="none">
              <a:solidFill>
                <a:schemeClr val="dk1"/>
              </a:solidFill>
              <a:latin typeface="Arial"/>
              <a:ea typeface="Arial"/>
              <a:cs typeface="Arial"/>
              <a:sym typeface="Arial"/>
            </a:endParaRPr>
          </a:p>
        </p:txBody>
      </p:sp>
      <p:sp>
        <p:nvSpPr>
          <p:cNvPr id="288" name="Google Shape;288;p18"/>
          <p:cNvSpPr txBox="1"/>
          <p:nvPr/>
        </p:nvSpPr>
        <p:spPr>
          <a:xfrm>
            <a:off x="15641723" y="1584091"/>
            <a:ext cx="3566100" cy="2421600"/>
          </a:xfrm>
          <a:prstGeom prst="rect">
            <a:avLst/>
          </a:prstGeom>
          <a:noFill/>
          <a:ln>
            <a:noFill/>
          </a:ln>
        </p:spPr>
        <p:txBody>
          <a:bodyPr spcFirstLastPara="1" wrap="square" lIns="0" tIns="45700" rIns="0" bIns="45700" anchor="t" anchorCtr="0">
            <a:noAutofit/>
          </a:bodyPr>
          <a:lstStyle/>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Revenue in particular sectors (studio entertainment) has been a lagging indicator and driver of future revenue in other sectors (parka and recreation &amp; consumer products) with extremely strong recent performance in the studio entertainment and large M&amp;A activity to expand the content base is likely to translate to steady, reliable, and growing revenue in other sectors</a:t>
            </a:r>
            <a:endParaRPr sz="1400" b="0" i="0" u="none" strike="noStrike" cap="none">
              <a:solidFill>
                <a:srgbClr val="000000"/>
              </a:solidFill>
              <a:latin typeface="Arial"/>
              <a:ea typeface="Arial"/>
              <a:cs typeface="Arial"/>
              <a:sym typeface="Arial"/>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For example: studio success is the main driver for the company, and this will generate additional revenue across all of Disney’s segments </a:t>
            </a:r>
            <a:endParaRPr sz="1000" b="0" i="0" u="none" strike="noStrike" cap="none">
              <a:solidFill>
                <a:schemeClr val="dk1"/>
              </a:solidFill>
              <a:latin typeface="Arial"/>
              <a:ea typeface="Arial"/>
              <a:cs typeface="Arial"/>
              <a:sym typeface="Arial"/>
            </a:endParaRPr>
          </a:p>
        </p:txBody>
      </p:sp>
      <p:graphicFrame>
        <p:nvGraphicFramePr>
          <p:cNvPr id="289" name="Google Shape;289;p18"/>
          <p:cNvGraphicFramePr/>
          <p:nvPr/>
        </p:nvGraphicFramePr>
        <p:xfrm>
          <a:off x="909254" y="1899088"/>
          <a:ext cx="8208000" cy="4068000"/>
        </p:xfrm>
        <a:graphic>
          <a:graphicData uri="http://schemas.openxmlformats.org/drawingml/2006/table">
            <a:tbl>
              <a:tblPr>
                <a:noFill/>
                <a:tableStyleId>{89CBAAD3-6934-40FB-A092-56561846A203}</a:tableStyleId>
              </a:tblPr>
              <a:tblGrid>
                <a:gridCol w="2052000">
                  <a:extLst>
                    <a:ext uri="{9D8B030D-6E8A-4147-A177-3AD203B41FA5}">
                      <a16:colId xmlns:a16="http://schemas.microsoft.com/office/drawing/2014/main" val="20000"/>
                    </a:ext>
                  </a:extLst>
                </a:gridCol>
                <a:gridCol w="2052000">
                  <a:extLst>
                    <a:ext uri="{9D8B030D-6E8A-4147-A177-3AD203B41FA5}">
                      <a16:colId xmlns:a16="http://schemas.microsoft.com/office/drawing/2014/main" val="20001"/>
                    </a:ext>
                  </a:extLst>
                </a:gridCol>
                <a:gridCol w="2052000">
                  <a:extLst>
                    <a:ext uri="{9D8B030D-6E8A-4147-A177-3AD203B41FA5}">
                      <a16:colId xmlns:a16="http://schemas.microsoft.com/office/drawing/2014/main" val="20002"/>
                    </a:ext>
                  </a:extLst>
                </a:gridCol>
                <a:gridCol w="2052000">
                  <a:extLst>
                    <a:ext uri="{9D8B030D-6E8A-4147-A177-3AD203B41FA5}">
                      <a16:colId xmlns:a16="http://schemas.microsoft.com/office/drawing/2014/main" val="20003"/>
                    </a:ext>
                  </a:extLst>
                </a:gridCol>
              </a:tblGrid>
              <a:tr h="1051275">
                <a:tc>
                  <a:txBody>
                    <a:bodyPr/>
                    <a:lstStyle/>
                    <a:p>
                      <a:pPr marL="0" marR="0" lvl="0" indent="0" algn="l" rtl="0">
                        <a:lnSpc>
                          <a:spcPct val="100000"/>
                        </a:lnSpc>
                        <a:spcBef>
                          <a:spcPts val="0"/>
                        </a:spcBef>
                        <a:spcAft>
                          <a:spcPts val="0"/>
                        </a:spcAft>
                        <a:buClr>
                          <a:srgbClr val="000000"/>
                        </a:buClr>
                        <a:buSzPts val="1500"/>
                        <a:buFont typeface="Arial"/>
                        <a:buNone/>
                      </a:pPr>
                      <a:endParaRPr sz="1500" u="none" strike="noStrike" cap="none">
                        <a:solidFill>
                          <a:srgbClr val="646464"/>
                        </a:solidFill>
                      </a:endParaRPr>
                    </a:p>
                  </a:txBody>
                  <a:tcPr marL="75450" marR="75450" marT="37725" marB="37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CCCC"/>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CA" sz="1200" b="0" u="none" strike="noStrike" cap="none"/>
                        <a:t>Piracy and Intellectual Property Theft</a:t>
                      </a:r>
                      <a:endParaRPr sz="1200" b="0" u="none" strike="noStrike" cap="none"/>
                    </a:p>
                  </a:txBody>
                  <a:tcPr marL="75450" marR="75450" marT="37725" marB="37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marR="0" lvl="0" indent="0" algn="l" rtl="0">
                        <a:lnSpc>
                          <a:spcPct val="100000"/>
                        </a:lnSpc>
                        <a:spcBef>
                          <a:spcPts val="0"/>
                        </a:spcBef>
                        <a:spcAft>
                          <a:spcPts val="0"/>
                        </a:spcAft>
                        <a:buClr>
                          <a:srgbClr val="000000"/>
                        </a:buClr>
                        <a:buSzPts val="1500"/>
                        <a:buFont typeface="Arial"/>
                        <a:buNone/>
                      </a:pPr>
                      <a:endParaRPr sz="1500" u="none" strike="noStrike" cap="none">
                        <a:solidFill>
                          <a:srgbClr val="646464"/>
                        </a:solidFill>
                      </a:endParaRPr>
                    </a:p>
                  </a:txBody>
                  <a:tcPr marL="75450" marR="75450" marT="37725" marB="37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marR="0" lvl="0" indent="0" algn="l" rtl="0">
                        <a:lnSpc>
                          <a:spcPct val="100000"/>
                        </a:lnSpc>
                        <a:spcBef>
                          <a:spcPts val="0"/>
                        </a:spcBef>
                        <a:spcAft>
                          <a:spcPts val="0"/>
                        </a:spcAft>
                        <a:buClr>
                          <a:srgbClr val="000000"/>
                        </a:buClr>
                        <a:buSzPts val="1500"/>
                        <a:buFont typeface="Arial"/>
                        <a:buNone/>
                      </a:pPr>
                      <a:endParaRPr sz="1500" u="none" strike="noStrike" cap="none"/>
                    </a:p>
                  </a:txBody>
                  <a:tcPr marL="75450" marR="75450" marT="37725" marB="37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981100">
                <a:tc>
                  <a:txBody>
                    <a:bodyPr/>
                    <a:lstStyle/>
                    <a:p>
                      <a:pPr marL="0" marR="0" lvl="0" indent="0" algn="ctr" rtl="0">
                        <a:lnSpc>
                          <a:spcPct val="100000"/>
                        </a:lnSpc>
                        <a:spcBef>
                          <a:spcPts val="0"/>
                        </a:spcBef>
                        <a:spcAft>
                          <a:spcPts val="0"/>
                        </a:spcAft>
                        <a:buClr>
                          <a:srgbClr val="000000"/>
                        </a:buClr>
                        <a:buSzPts val="1200"/>
                        <a:buFont typeface="Arial"/>
                        <a:buNone/>
                      </a:pPr>
                      <a:r>
                        <a:rPr lang="en-CA" sz="1200" u="none" strike="noStrike" cap="none">
                          <a:solidFill>
                            <a:schemeClr val="dk1"/>
                          </a:solidFill>
                        </a:rPr>
                        <a:t>CEO Departure in 2021</a:t>
                      </a:r>
                      <a:endParaRPr sz="1500" u="none" strike="noStrike" cap="none"/>
                    </a:p>
                  </a:txBody>
                  <a:tcPr marL="75450" marR="75450" marT="37725" marB="37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500"/>
                        <a:buFont typeface="Arial"/>
                        <a:buNone/>
                      </a:pPr>
                      <a:endParaRPr sz="1500" u="none" strike="noStrike" cap="none"/>
                    </a:p>
                  </a:txBody>
                  <a:tcPr marL="75450" marR="75450" marT="37725" marB="37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CCCC"/>
                    </a:solidFill>
                  </a:tcPr>
                </a:tc>
                <a:tc>
                  <a:txBody>
                    <a:bodyPr/>
                    <a:lstStyle/>
                    <a:p>
                      <a:pPr marL="0" marR="0" lvl="0" indent="0" algn="ctr" rtl="0">
                        <a:lnSpc>
                          <a:spcPct val="100000"/>
                        </a:lnSpc>
                        <a:spcBef>
                          <a:spcPts val="0"/>
                        </a:spcBef>
                        <a:spcAft>
                          <a:spcPts val="0"/>
                        </a:spcAft>
                        <a:buClr>
                          <a:schemeClr val="dk1"/>
                        </a:buClr>
                        <a:buSzPts val="1200"/>
                        <a:buFont typeface="Arial"/>
                        <a:buNone/>
                      </a:pPr>
                      <a:r>
                        <a:rPr lang="en-CA" sz="1200" u="none" strike="noStrike" cap="none">
                          <a:solidFill>
                            <a:srgbClr val="FFFFFF"/>
                          </a:solidFill>
                        </a:rPr>
                        <a:t>Product and Service Revenue Cannibalization</a:t>
                      </a:r>
                      <a:endParaRPr sz="1200" u="none" strike="noStrike" cap="none">
                        <a:solidFill>
                          <a:srgbClr val="FFFFFF"/>
                        </a:solidFill>
                      </a:endParaRPr>
                    </a:p>
                  </a:txBody>
                  <a:tcPr marL="75450" marR="75450" marT="37725" marB="377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4B4B4"/>
                    </a:solidFill>
                  </a:tcPr>
                </a:tc>
                <a:tc>
                  <a:txBody>
                    <a:bodyPr/>
                    <a:lstStyle/>
                    <a:p>
                      <a:pPr marL="0" marR="0" lvl="0" indent="0" algn="l" rtl="0">
                        <a:lnSpc>
                          <a:spcPct val="100000"/>
                        </a:lnSpc>
                        <a:spcBef>
                          <a:spcPts val="0"/>
                        </a:spcBef>
                        <a:spcAft>
                          <a:spcPts val="0"/>
                        </a:spcAft>
                        <a:buClr>
                          <a:srgbClr val="000000"/>
                        </a:buClr>
                        <a:buSzPts val="1500"/>
                        <a:buFont typeface="Arial"/>
                        <a:buNone/>
                      </a:pPr>
                      <a:endParaRPr sz="1500" u="none" strike="noStrike" cap="none"/>
                    </a:p>
                  </a:txBody>
                  <a:tcPr marL="75450" marR="75450" marT="37725" marB="37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extLst>
                  <a:ext uri="{0D108BD9-81ED-4DB2-BD59-A6C34878D82A}">
                    <a16:rowId xmlns:a16="http://schemas.microsoft.com/office/drawing/2014/main" val="10001"/>
                  </a:ext>
                </a:extLst>
              </a:tr>
              <a:tr h="984350">
                <a:tc>
                  <a:txBody>
                    <a:bodyPr/>
                    <a:lstStyle/>
                    <a:p>
                      <a:pPr marL="0" marR="0" lvl="0" indent="0" algn="ctr" rtl="0">
                        <a:lnSpc>
                          <a:spcPct val="100000"/>
                        </a:lnSpc>
                        <a:spcBef>
                          <a:spcPts val="0"/>
                        </a:spcBef>
                        <a:spcAft>
                          <a:spcPts val="0"/>
                        </a:spcAft>
                        <a:buClr>
                          <a:schemeClr val="dk1"/>
                        </a:buClr>
                        <a:buSzPts val="1200"/>
                        <a:buFont typeface="Arial"/>
                        <a:buNone/>
                      </a:pPr>
                      <a:r>
                        <a:rPr lang="en-CA" sz="1200" u="none" strike="noStrike" cap="none">
                          <a:solidFill>
                            <a:schemeClr val="dk1"/>
                          </a:solidFill>
                        </a:rPr>
                        <a:t>Slowing in High Revenue  Growth Geographic Areas (U.S.-China Trade War)</a:t>
                      </a:r>
                      <a:endParaRPr sz="1400" u="none" strike="noStrike" cap="none"/>
                    </a:p>
                  </a:txBody>
                  <a:tcPr marL="75450" marR="75450" marT="37725" marB="37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chemeClr val="dk1"/>
                        </a:buClr>
                        <a:buSzPts val="1200"/>
                        <a:buFont typeface="Arial"/>
                        <a:buNone/>
                      </a:pPr>
                      <a:r>
                        <a:rPr lang="en-CA" sz="1200" u="none" strike="noStrike" cap="none">
                          <a:solidFill>
                            <a:schemeClr val="dk1"/>
                          </a:solidFill>
                        </a:rPr>
                        <a:t>Product and Service Revenue Cannibalization</a:t>
                      </a:r>
                      <a:endParaRPr sz="1400" u="none" strike="noStrike" cap="none"/>
                    </a:p>
                  </a:txBody>
                  <a:tcPr marL="75450" marR="75450" marT="37725" marB="37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CA" sz="1200" u="none" strike="noStrike" cap="none"/>
                        <a:t>Difficulty Replicating Recent Successes in Content Development</a:t>
                      </a:r>
                      <a:endParaRPr sz="1500" u="none" strike="noStrike" cap="none"/>
                    </a:p>
                  </a:txBody>
                  <a:tcPr marL="75450" marR="75450" marT="37725" marB="37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CCCCC"/>
                    </a:solidFill>
                  </a:tcPr>
                </a:tc>
                <a:tc>
                  <a:txBody>
                    <a:bodyPr/>
                    <a:lstStyle/>
                    <a:p>
                      <a:pPr marL="0" marR="0" lvl="0" indent="0" algn="ctr" rtl="0">
                        <a:lnSpc>
                          <a:spcPct val="100000"/>
                        </a:lnSpc>
                        <a:spcBef>
                          <a:spcPts val="0"/>
                        </a:spcBef>
                        <a:spcAft>
                          <a:spcPts val="0"/>
                        </a:spcAft>
                        <a:buClr>
                          <a:schemeClr val="dk1"/>
                        </a:buClr>
                        <a:buSzPts val="1200"/>
                        <a:buFont typeface="Arial"/>
                        <a:buNone/>
                      </a:pPr>
                      <a:r>
                        <a:rPr lang="en-CA" sz="1200" u="none" strike="noStrike" cap="none">
                          <a:solidFill>
                            <a:schemeClr val="lt1"/>
                          </a:solidFill>
                        </a:rPr>
                        <a:t>Alternative Streaming Service Dominance</a:t>
                      </a:r>
                      <a:endParaRPr sz="1500" u="none" strike="noStrike" cap="none"/>
                    </a:p>
                  </a:txBody>
                  <a:tcPr marL="75450" marR="75450" marT="37725" marB="37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4B4B4"/>
                    </a:solidFill>
                  </a:tcPr>
                </a:tc>
                <a:extLst>
                  <a:ext uri="{0D108BD9-81ED-4DB2-BD59-A6C34878D82A}">
                    <a16:rowId xmlns:a16="http://schemas.microsoft.com/office/drawing/2014/main" val="10002"/>
                  </a:ext>
                </a:extLst>
              </a:tr>
              <a:tr h="1051275">
                <a:tc>
                  <a:txBody>
                    <a:bodyPr/>
                    <a:lstStyle/>
                    <a:p>
                      <a:pPr marL="0" marR="0" lvl="0" indent="0" algn="l" rtl="0">
                        <a:lnSpc>
                          <a:spcPct val="100000"/>
                        </a:lnSpc>
                        <a:spcBef>
                          <a:spcPts val="0"/>
                        </a:spcBef>
                        <a:spcAft>
                          <a:spcPts val="0"/>
                        </a:spcAft>
                        <a:buClr>
                          <a:srgbClr val="000000"/>
                        </a:buClr>
                        <a:buSzPts val="1500"/>
                        <a:buFont typeface="Arial"/>
                        <a:buNone/>
                      </a:pPr>
                      <a:endParaRPr sz="1500" u="none" strike="noStrike" cap="none"/>
                    </a:p>
                  </a:txBody>
                  <a:tcPr marL="75450" marR="75450" marT="37725" marB="37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75450" marR="75450" marT="37725" marB="37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CA" sz="1200" u="none" strike="noStrike" cap="none"/>
                        <a:t>Acquisition Based Brand Dilution</a:t>
                      </a:r>
                      <a:endParaRPr sz="1500" u="none" strike="noStrike" cap="none"/>
                    </a:p>
                  </a:txBody>
                  <a:tcPr marL="75450" marR="75450" marT="37725" marB="37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75450" marR="75450" marT="37725" marB="37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CCCCCC"/>
                    </a:solidFill>
                  </a:tcPr>
                </a:tc>
                <a:extLst>
                  <a:ext uri="{0D108BD9-81ED-4DB2-BD59-A6C34878D82A}">
                    <a16:rowId xmlns:a16="http://schemas.microsoft.com/office/drawing/2014/main" val="10003"/>
                  </a:ext>
                </a:extLst>
              </a:tr>
            </a:tbl>
          </a:graphicData>
        </a:graphic>
      </p:graphicFrame>
      <p:cxnSp>
        <p:nvCxnSpPr>
          <p:cNvPr id="290" name="Google Shape;290;p18"/>
          <p:cNvCxnSpPr/>
          <p:nvPr/>
        </p:nvCxnSpPr>
        <p:spPr>
          <a:xfrm rot="10800000" flipH="1">
            <a:off x="701546" y="1638357"/>
            <a:ext cx="14100" cy="4540200"/>
          </a:xfrm>
          <a:prstGeom prst="straightConnector1">
            <a:avLst/>
          </a:prstGeom>
          <a:noFill/>
          <a:ln w="38100" cap="flat" cmpd="sng">
            <a:solidFill>
              <a:srgbClr val="000000"/>
            </a:solidFill>
            <a:prstDash val="solid"/>
            <a:round/>
            <a:headEnd type="none" w="sm" len="sm"/>
            <a:tailEnd type="triangle" w="med" len="med"/>
          </a:ln>
          <a:effectLst>
            <a:outerShdw blurRad="40000" dist="23000" dir="5400000" rotWithShape="0">
              <a:srgbClr val="000000">
                <a:alpha val="34509"/>
              </a:srgbClr>
            </a:outerShdw>
          </a:effectLst>
        </p:spPr>
      </p:cxnSp>
      <p:sp>
        <p:nvSpPr>
          <p:cNvPr id="291" name="Google Shape;291;p18"/>
          <p:cNvSpPr txBox="1"/>
          <p:nvPr/>
        </p:nvSpPr>
        <p:spPr>
          <a:xfrm rot="-5400000">
            <a:off x="-504158" y="3713096"/>
            <a:ext cx="2093400" cy="3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50"/>
              <a:buFont typeface="Arial"/>
              <a:buNone/>
            </a:pPr>
            <a:r>
              <a:rPr lang="en-CA" sz="1650" b="0" i="0" u="none" strike="noStrike" cap="none">
                <a:solidFill>
                  <a:srgbClr val="464646"/>
                </a:solidFill>
                <a:latin typeface="Arial"/>
                <a:ea typeface="Arial"/>
                <a:cs typeface="Arial"/>
                <a:sym typeface="Arial"/>
              </a:rPr>
              <a:t>Probability</a:t>
            </a:r>
            <a:endParaRPr sz="1400" b="0" i="0" u="none" strike="noStrike" cap="none">
              <a:solidFill>
                <a:srgbClr val="000000"/>
              </a:solidFill>
              <a:latin typeface="Arial"/>
              <a:ea typeface="Arial"/>
              <a:cs typeface="Arial"/>
              <a:sym typeface="Arial"/>
            </a:endParaRPr>
          </a:p>
        </p:txBody>
      </p:sp>
      <p:cxnSp>
        <p:nvCxnSpPr>
          <p:cNvPr id="292" name="Google Shape;292;p18"/>
          <p:cNvCxnSpPr/>
          <p:nvPr/>
        </p:nvCxnSpPr>
        <p:spPr>
          <a:xfrm rot="10800000" flipH="1">
            <a:off x="701554" y="6174041"/>
            <a:ext cx="8655300" cy="4500"/>
          </a:xfrm>
          <a:prstGeom prst="straightConnector1">
            <a:avLst/>
          </a:prstGeom>
          <a:noFill/>
          <a:ln w="38100" cap="flat" cmpd="sng">
            <a:solidFill>
              <a:srgbClr val="000000"/>
            </a:solidFill>
            <a:prstDash val="solid"/>
            <a:round/>
            <a:headEnd type="none" w="sm" len="sm"/>
            <a:tailEnd type="triangle" w="med" len="med"/>
          </a:ln>
          <a:effectLst>
            <a:outerShdw blurRad="40000" dist="23000" dir="5400000" rotWithShape="0">
              <a:srgbClr val="000000">
                <a:alpha val="34509"/>
              </a:srgbClr>
            </a:outerShdw>
          </a:effectLst>
        </p:spPr>
      </p:cxnSp>
      <p:sp>
        <p:nvSpPr>
          <p:cNvPr id="293" name="Google Shape;293;p18"/>
          <p:cNvSpPr txBox="1"/>
          <p:nvPr/>
        </p:nvSpPr>
        <p:spPr>
          <a:xfrm>
            <a:off x="3744273" y="6158955"/>
            <a:ext cx="2388900" cy="3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50"/>
              <a:buFont typeface="Arial"/>
              <a:buNone/>
            </a:pPr>
            <a:r>
              <a:rPr lang="en-CA" sz="1650" b="0" i="0" u="none" strike="noStrike" cap="none">
                <a:solidFill>
                  <a:srgbClr val="464646"/>
                </a:solidFill>
                <a:latin typeface="Arial"/>
                <a:ea typeface="Arial"/>
                <a:cs typeface="Arial"/>
                <a:sym typeface="Arial"/>
              </a:rPr>
              <a:t>Impact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9"/>
          <p:cNvSpPr txBox="1">
            <a:spLocks noGrp="1"/>
          </p:cNvSpPr>
          <p:nvPr>
            <p:ph type="body" idx="1"/>
          </p:nvPr>
        </p:nvSpPr>
        <p:spPr>
          <a:xfrm>
            <a:off x="329406" y="864618"/>
            <a:ext cx="9400032" cy="1828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840"/>
              <a:buNone/>
            </a:pPr>
            <a:endParaRPr/>
          </a:p>
        </p:txBody>
      </p:sp>
      <p:sp>
        <p:nvSpPr>
          <p:cNvPr id="299" name="Google Shape;299;p19"/>
          <p:cNvSpPr txBox="1">
            <a:spLocks noGrp="1"/>
          </p:cNvSpPr>
          <p:nvPr>
            <p:ph type="ftr" idx="11"/>
          </p:nvPr>
        </p:nvSpPr>
        <p:spPr>
          <a:xfrm>
            <a:off x="642938" y="7035954"/>
            <a:ext cx="6400800" cy="414338"/>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SzPts val="1400"/>
              <a:buNone/>
            </a:pPr>
            <a:r>
              <a:rPr lang="en-CA"/>
              <a:t>FactSet</a:t>
            </a:r>
            <a:endParaRPr/>
          </a:p>
          <a:p>
            <a:pPr marL="0" lvl="0" indent="0" algn="l" rtl="0">
              <a:lnSpc>
                <a:spcPct val="100000"/>
              </a:lnSpc>
              <a:spcBef>
                <a:spcPts val="0"/>
              </a:spcBef>
              <a:spcAft>
                <a:spcPts val="0"/>
              </a:spcAft>
              <a:buSzPts val="1400"/>
              <a:buNone/>
            </a:pPr>
            <a:endParaRPr/>
          </a:p>
        </p:txBody>
      </p:sp>
      <p:sp>
        <p:nvSpPr>
          <p:cNvPr id="300" name="Google Shape;300;p19"/>
          <p:cNvSpPr txBox="1">
            <a:spLocks noGrp="1"/>
          </p:cNvSpPr>
          <p:nvPr>
            <p:ph type="body" idx="2"/>
          </p:nvPr>
        </p:nvSpPr>
        <p:spPr>
          <a:xfrm>
            <a:off x="5121212" y="302161"/>
            <a:ext cx="4608576" cy="128016"/>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60"/>
              <a:buNone/>
            </a:pPr>
            <a:endParaRPr/>
          </a:p>
        </p:txBody>
      </p:sp>
      <p:sp>
        <p:nvSpPr>
          <p:cNvPr id="301" name="Google Shape;301;p19"/>
          <p:cNvSpPr txBox="1">
            <a:spLocks noGrp="1"/>
          </p:cNvSpPr>
          <p:nvPr>
            <p:ph type="title"/>
          </p:nvPr>
        </p:nvSpPr>
        <p:spPr>
          <a:xfrm>
            <a:off x="329406" y="541526"/>
            <a:ext cx="9400032" cy="32004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400"/>
              <a:buNone/>
            </a:pPr>
            <a:r>
              <a:rPr lang="en-CA"/>
              <a:t>Relative Valuation</a:t>
            </a:r>
            <a:endParaRPr/>
          </a:p>
        </p:txBody>
      </p:sp>
      <p:sp>
        <p:nvSpPr>
          <p:cNvPr id="302" name="Google Shape;302;p19"/>
          <p:cNvSpPr txBox="1"/>
          <p:nvPr/>
        </p:nvSpPr>
        <p:spPr>
          <a:xfrm>
            <a:off x="320675" y="3961840"/>
            <a:ext cx="4586400" cy="448054"/>
          </a:xfrm>
          <a:prstGeom prst="rect">
            <a:avLst/>
          </a:prstGeom>
          <a:noFill/>
          <a:ln>
            <a:noFill/>
          </a:ln>
        </p:spPr>
        <p:txBody>
          <a:bodyPr spcFirstLastPara="1" wrap="square" lIns="91425" tIns="45700" rIns="91425" bIns="45700" anchor="t" anchorCtr="0">
            <a:noAutofit/>
          </a:bodyPr>
          <a:lstStyle/>
          <a:p>
            <a:pPr marL="231775" marR="0" lvl="0" indent="-187325" algn="l" rtl="0">
              <a:lnSpc>
                <a:spcPct val="100000"/>
              </a:lnSpc>
              <a:spcBef>
                <a:spcPts val="0"/>
              </a:spcBef>
              <a:spcAft>
                <a:spcPts val="0"/>
              </a:spcAft>
              <a:buClr>
                <a:schemeClr val="dk2"/>
              </a:buClr>
              <a:buSzPts val="700"/>
              <a:buFont typeface="Noto Sans Symbols"/>
              <a:buNone/>
            </a:pPr>
            <a:endParaRPr sz="1000" b="0" i="0" u="none" strike="noStrike" cap="none">
              <a:solidFill>
                <a:schemeClr val="dk1"/>
              </a:solidFill>
              <a:latin typeface="Arial"/>
              <a:ea typeface="Arial"/>
              <a:cs typeface="Arial"/>
              <a:sym typeface="Arial"/>
            </a:endParaRPr>
          </a:p>
          <a:p>
            <a:pPr marL="171450" marR="0" lvl="0" indent="-107950" algn="l" rtl="0">
              <a:lnSpc>
                <a:spcPct val="100000"/>
              </a:lnSpc>
              <a:spcBef>
                <a:spcPts val="0"/>
              </a:spcBef>
              <a:spcAft>
                <a:spcPts val="0"/>
              </a:spcAft>
              <a:buClr>
                <a:schemeClr val="dk2"/>
              </a:buClr>
              <a:buSzPts val="1000"/>
              <a:buFont typeface="Noto Sans Symbols"/>
              <a:buNone/>
            </a:pPr>
            <a:endParaRPr sz="1000" b="0" i="0" u="none" strike="noStrike" cap="none">
              <a:solidFill>
                <a:schemeClr val="dk1"/>
              </a:solidFill>
              <a:latin typeface="Arial"/>
              <a:ea typeface="Arial"/>
              <a:cs typeface="Arial"/>
              <a:sym typeface="Arial"/>
            </a:endParaRPr>
          </a:p>
        </p:txBody>
      </p:sp>
      <p:pic>
        <p:nvPicPr>
          <p:cNvPr id="303" name="Google Shape;303;p19"/>
          <p:cNvPicPr preferRelativeResize="0"/>
          <p:nvPr/>
        </p:nvPicPr>
        <p:blipFill rotWithShape="1">
          <a:blip r:embed="rId3">
            <a:alphaModFix/>
          </a:blip>
          <a:srcRect/>
          <a:stretch/>
        </p:blipFill>
        <p:spPr>
          <a:xfrm>
            <a:off x="848411" y="4560874"/>
            <a:ext cx="8353425" cy="1162050"/>
          </a:xfrm>
          <a:prstGeom prst="rect">
            <a:avLst/>
          </a:prstGeom>
          <a:noFill/>
          <a:ln>
            <a:noFill/>
          </a:ln>
        </p:spPr>
      </p:pic>
      <p:pic>
        <p:nvPicPr>
          <p:cNvPr id="304" name="Google Shape;304;p19"/>
          <p:cNvPicPr preferRelativeResize="0"/>
          <p:nvPr/>
        </p:nvPicPr>
        <p:blipFill rotWithShape="1">
          <a:blip r:embed="rId4">
            <a:alphaModFix/>
          </a:blip>
          <a:srcRect/>
          <a:stretch/>
        </p:blipFill>
        <p:spPr>
          <a:xfrm>
            <a:off x="206411" y="3103390"/>
            <a:ext cx="9077325" cy="1190625"/>
          </a:xfrm>
          <a:prstGeom prst="rect">
            <a:avLst/>
          </a:prstGeom>
          <a:noFill/>
          <a:ln>
            <a:noFill/>
          </a:ln>
        </p:spPr>
      </p:pic>
      <p:pic>
        <p:nvPicPr>
          <p:cNvPr id="305" name="Google Shape;305;p19"/>
          <p:cNvPicPr preferRelativeResize="0"/>
          <p:nvPr/>
        </p:nvPicPr>
        <p:blipFill rotWithShape="1">
          <a:blip r:embed="rId5">
            <a:alphaModFix/>
          </a:blip>
          <a:srcRect/>
          <a:stretch/>
        </p:blipFill>
        <p:spPr>
          <a:xfrm>
            <a:off x="206411" y="1312514"/>
            <a:ext cx="9637426" cy="13047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3"/>
          <p:cNvSpPr txBox="1">
            <a:spLocks noGrp="1"/>
          </p:cNvSpPr>
          <p:nvPr>
            <p:ph type="body" idx="1"/>
          </p:nvPr>
        </p:nvSpPr>
        <p:spPr>
          <a:xfrm>
            <a:off x="329406" y="864618"/>
            <a:ext cx="9400032" cy="1828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840"/>
              <a:buNone/>
            </a:pPr>
            <a:endParaRPr/>
          </a:p>
        </p:txBody>
      </p:sp>
      <p:sp>
        <p:nvSpPr>
          <p:cNvPr id="55" name="Google Shape;55;p3"/>
          <p:cNvSpPr txBox="1">
            <a:spLocks noGrp="1"/>
          </p:cNvSpPr>
          <p:nvPr>
            <p:ph type="ftr" idx="11"/>
          </p:nvPr>
        </p:nvSpPr>
        <p:spPr>
          <a:xfrm>
            <a:off x="642938" y="7035954"/>
            <a:ext cx="6400800" cy="414338"/>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SzPts val="1400"/>
              <a:buNone/>
            </a:pPr>
            <a:r>
              <a:rPr lang="en-CA"/>
              <a:t>FactSet, Bloomberg, TipRanks</a:t>
            </a:r>
            <a:endParaRPr/>
          </a:p>
        </p:txBody>
      </p:sp>
      <p:sp>
        <p:nvSpPr>
          <p:cNvPr id="56" name="Google Shape;56;p3"/>
          <p:cNvSpPr txBox="1">
            <a:spLocks noGrp="1"/>
          </p:cNvSpPr>
          <p:nvPr>
            <p:ph type="body" idx="2"/>
          </p:nvPr>
        </p:nvSpPr>
        <p:spPr>
          <a:xfrm>
            <a:off x="5121212" y="302161"/>
            <a:ext cx="4608576" cy="128016"/>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60"/>
              <a:buNone/>
            </a:pPr>
            <a:endParaRPr/>
          </a:p>
        </p:txBody>
      </p:sp>
      <p:sp>
        <p:nvSpPr>
          <p:cNvPr id="57" name="Google Shape;57;p3"/>
          <p:cNvSpPr txBox="1">
            <a:spLocks noGrp="1"/>
          </p:cNvSpPr>
          <p:nvPr>
            <p:ph type="title"/>
          </p:nvPr>
        </p:nvSpPr>
        <p:spPr>
          <a:xfrm>
            <a:off x="329406" y="541526"/>
            <a:ext cx="9400032" cy="32004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400"/>
              <a:buNone/>
            </a:pPr>
            <a:r>
              <a:rPr lang="en-CA"/>
              <a:t>Recommendation: Buy</a:t>
            </a:r>
            <a:endParaRPr/>
          </a:p>
        </p:txBody>
      </p:sp>
      <p:sp>
        <p:nvSpPr>
          <p:cNvPr id="58" name="Google Shape;58;p3"/>
          <p:cNvSpPr/>
          <p:nvPr/>
        </p:nvSpPr>
        <p:spPr>
          <a:xfrm>
            <a:off x="327025" y="6483350"/>
            <a:ext cx="9418638" cy="533399"/>
          </a:xfrm>
          <a:prstGeom prst="roundRect">
            <a:avLst>
              <a:gd name="adj" fmla="val 0"/>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 name="Google Shape;59;p3"/>
          <p:cNvGrpSpPr/>
          <p:nvPr/>
        </p:nvGrpSpPr>
        <p:grpSpPr>
          <a:xfrm>
            <a:off x="327024" y="1116011"/>
            <a:ext cx="4608600" cy="288834"/>
            <a:chOff x="339723" y="1047749"/>
            <a:chExt cx="4608600" cy="288834"/>
          </a:xfrm>
        </p:grpSpPr>
        <p:sp>
          <p:nvSpPr>
            <p:cNvPr id="60" name="Google Shape;60;p3"/>
            <p:cNvSpPr txBox="1"/>
            <p:nvPr/>
          </p:nvSpPr>
          <p:spPr>
            <a:xfrm>
              <a:off x="339723" y="1047749"/>
              <a:ext cx="460860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CA" sz="1200" b="1" i="0" u="none" strike="noStrike" cap="none">
                  <a:solidFill>
                    <a:schemeClr val="dk1"/>
                  </a:solidFill>
                  <a:latin typeface="Arial"/>
                  <a:ea typeface="Arial"/>
                  <a:cs typeface="Arial"/>
                  <a:sym typeface="Arial"/>
                </a:rPr>
                <a:t>INVESTMENT THESES	</a:t>
              </a:r>
              <a:endParaRPr sz="1400" b="1" i="0" u="none" strike="noStrike" cap="none">
                <a:solidFill>
                  <a:srgbClr val="000000"/>
                </a:solidFill>
                <a:latin typeface="Arial"/>
                <a:ea typeface="Arial"/>
                <a:cs typeface="Arial"/>
                <a:sym typeface="Arial"/>
              </a:endParaRPr>
            </a:p>
          </p:txBody>
        </p:sp>
        <p:cxnSp>
          <p:nvCxnSpPr>
            <p:cNvPr id="61" name="Google Shape;61;p3"/>
            <p:cNvCxnSpPr/>
            <p:nvPr/>
          </p:nvCxnSpPr>
          <p:spPr>
            <a:xfrm>
              <a:off x="339723" y="1336583"/>
              <a:ext cx="4608600" cy="0"/>
            </a:xfrm>
            <a:prstGeom prst="straightConnector1">
              <a:avLst/>
            </a:prstGeom>
            <a:noFill/>
            <a:ln w="9525" cap="flat" cmpd="sng">
              <a:solidFill>
                <a:schemeClr val="dk2"/>
              </a:solidFill>
              <a:prstDash val="solid"/>
              <a:round/>
              <a:headEnd type="none" w="sm" len="sm"/>
              <a:tailEnd type="none" w="sm" len="sm"/>
            </a:ln>
          </p:spPr>
        </p:cxnSp>
      </p:grpSp>
      <p:grpSp>
        <p:nvGrpSpPr>
          <p:cNvPr id="62" name="Google Shape;62;p3"/>
          <p:cNvGrpSpPr/>
          <p:nvPr/>
        </p:nvGrpSpPr>
        <p:grpSpPr>
          <a:xfrm>
            <a:off x="5118619" y="1116397"/>
            <a:ext cx="4608600" cy="288834"/>
            <a:chOff x="339723" y="1047749"/>
            <a:chExt cx="4608600" cy="288834"/>
          </a:xfrm>
        </p:grpSpPr>
        <p:sp>
          <p:nvSpPr>
            <p:cNvPr id="63" name="Google Shape;63;p3"/>
            <p:cNvSpPr txBox="1"/>
            <p:nvPr/>
          </p:nvSpPr>
          <p:spPr>
            <a:xfrm>
              <a:off x="339723" y="1047749"/>
              <a:ext cx="460860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CA" sz="1200" b="1" i="0" u="none" strike="noStrike" cap="none">
                  <a:solidFill>
                    <a:schemeClr val="dk1"/>
                  </a:solidFill>
                  <a:latin typeface="Arial"/>
                  <a:ea typeface="Arial"/>
                  <a:cs typeface="Arial"/>
                  <a:sym typeface="Arial"/>
                </a:rPr>
                <a:t>RECOMMENDATION SUMMARY</a:t>
              </a:r>
              <a:endParaRPr sz="1400" b="1" i="0" u="none" strike="noStrike" cap="none">
                <a:solidFill>
                  <a:srgbClr val="000000"/>
                </a:solidFill>
                <a:latin typeface="Arial"/>
                <a:ea typeface="Arial"/>
                <a:cs typeface="Arial"/>
                <a:sym typeface="Arial"/>
              </a:endParaRPr>
            </a:p>
          </p:txBody>
        </p:sp>
        <p:cxnSp>
          <p:nvCxnSpPr>
            <p:cNvPr id="64" name="Google Shape;64;p3"/>
            <p:cNvCxnSpPr/>
            <p:nvPr/>
          </p:nvCxnSpPr>
          <p:spPr>
            <a:xfrm>
              <a:off x="339723" y="1336583"/>
              <a:ext cx="4608600" cy="0"/>
            </a:xfrm>
            <a:prstGeom prst="straightConnector1">
              <a:avLst/>
            </a:prstGeom>
            <a:noFill/>
            <a:ln w="9525" cap="flat" cmpd="sng">
              <a:solidFill>
                <a:schemeClr val="dk2"/>
              </a:solidFill>
              <a:prstDash val="solid"/>
              <a:round/>
              <a:headEnd type="none" w="sm" len="sm"/>
              <a:tailEnd type="none" w="sm" len="sm"/>
            </a:ln>
          </p:spPr>
        </p:cxnSp>
      </p:grpSp>
      <p:grpSp>
        <p:nvGrpSpPr>
          <p:cNvPr id="65" name="Google Shape;65;p3"/>
          <p:cNvGrpSpPr/>
          <p:nvPr/>
        </p:nvGrpSpPr>
        <p:grpSpPr>
          <a:xfrm>
            <a:off x="327024" y="2989517"/>
            <a:ext cx="4608600" cy="288834"/>
            <a:chOff x="339723" y="1047749"/>
            <a:chExt cx="4608600" cy="288834"/>
          </a:xfrm>
        </p:grpSpPr>
        <p:sp>
          <p:nvSpPr>
            <p:cNvPr id="66" name="Google Shape;66;p3"/>
            <p:cNvSpPr txBox="1"/>
            <p:nvPr/>
          </p:nvSpPr>
          <p:spPr>
            <a:xfrm>
              <a:off x="339723" y="1047749"/>
              <a:ext cx="460860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None/>
              </a:pPr>
              <a:r>
                <a:rPr lang="en-CA" sz="1200" b="1" i="0" u="none" strike="noStrike" cap="none">
                  <a:solidFill>
                    <a:schemeClr val="dk1"/>
                  </a:solidFill>
                  <a:latin typeface="Arial"/>
                  <a:ea typeface="Arial"/>
                  <a:cs typeface="Arial"/>
                  <a:sym typeface="Arial"/>
                </a:rPr>
                <a:t>PRICE VS VOLUME L12M</a:t>
              </a:r>
              <a:endParaRPr sz="1200" b="1" i="0" u="none" strike="noStrike" cap="none">
                <a:solidFill>
                  <a:srgbClr val="000000"/>
                </a:solidFill>
                <a:latin typeface="Arial"/>
                <a:ea typeface="Arial"/>
                <a:cs typeface="Arial"/>
                <a:sym typeface="Arial"/>
              </a:endParaRPr>
            </a:p>
          </p:txBody>
        </p:sp>
        <p:cxnSp>
          <p:nvCxnSpPr>
            <p:cNvPr id="67" name="Google Shape;67;p3"/>
            <p:cNvCxnSpPr/>
            <p:nvPr/>
          </p:nvCxnSpPr>
          <p:spPr>
            <a:xfrm>
              <a:off x="339723" y="1336583"/>
              <a:ext cx="4608600" cy="0"/>
            </a:xfrm>
            <a:prstGeom prst="straightConnector1">
              <a:avLst/>
            </a:prstGeom>
            <a:noFill/>
            <a:ln w="9525" cap="flat" cmpd="sng">
              <a:solidFill>
                <a:schemeClr val="dk2"/>
              </a:solidFill>
              <a:prstDash val="solid"/>
              <a:round/>
              <a:headEnd type="none" w="sm" len="sm"/>
              <a:tailEnd type="none" w="sm" len="sm"/>
            </a:ln>
          </p:spPr>
        </p:cxnSp>
      </p:grpSp>
      <p:grpSp>
        <p:nvGrpSpPr>
          <p:cNvPr id="68" name="Google Shape;68;p3"/>
          <p:cNvGrpSpPr/>
          <p:nvPr/>
        </p:nvGrpSpPr>
        <p:grpSpPr>
          <a:xfrm>
            <a:off x="5118619" y="2989690"/>
            <a:ext cx="4608600" cy="288834"/>
            <a:chOff x="339723" y="1047749"/>
            <a:chExt cx="4608600" cy="288834"/>
          </a:xfrm>
        </p:grpSpPr>
        <p:sp>
          <p:nvSpPr>
            <p:cNvPr id="69" name="Google Shape;69;p3"/>
            <p:cNvSpPr txBox="1"/>
            <p:nvPr/>
          </p:nvSpPr>
          <p:spPr>
            <a:xfrm>
              <a:off x="339723" y="1047749"/>
              <a:ext cx="460860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CA" sz="1200" b="1" i="0" u="none" strike="noStrike" cap="none">
                  <a:solidFill>
                    <a:schemeClr val="dk1"/>
                  </a:solidFill>
                  <a:latin typeface="Arial"/>
                  <a:ea typeface="Arial"/>
                  <a:cs typeface="Arial"/>
                  <a:sym typeface="Arial"/>
                </a:rPr>
                <a:t>ANALYST CONSENSUS</a:t>
              </a:r>
              <a:endParaRPr sz="1400" b="1" i="0" u="none" strike="noStrike" cap="none">
                <a:solidFill>
                  <a:srgbClr val="000000"/>
                </a:solidFill>
                <a:latin typeface="Arial"/>
                <a:ea typeface="Arial"/>
                <a:cs typeface="Arial"/>
                <a:sym typeface="Arial"/>
              </a:endParaRPr>
            </a:p>
          </p:txBody>
        </p:sp>
        <p:cxnSp>
          <p:nvCxnSpPr>
            <p:cNvPr id="70" name="Google Shape;70;p3"/>
            <p:cNvCxnSpPr/>
            <p:nvPr/>
          </p:nvCxnSpPr>
          <p:spPr>
            <a:xfrm>
              <a:off x="339723" y="1336583"/>
              <a:ext cx="4608600" cy="0"/>
            </a:xfrm>
            <a:prstGeom prst="straightConnector1">
              <a:avLst/>
            </a:prstGeom>
            <a:noFill/>
            <a:ln w="9525" cap="flat" cmpd="sng">
              <a:solidFill>
                <a:schemeClr val="dk2"/>
              </a:solidFill>
              <a:prstDash val="solid"/>
              <a:round/>
              <a:headEnd type="none" w="sm" len="sm"/>
              <a:tailEnd type="none" w="sm" len="sm"/>
            </a:ln>
          </p:spPr>
        </p:cxnSp>
      </p:grpSp>
      <p:sp>
        <p:nvSpPr>
          <p:cNvPr id="71" name="Google Shape;71;p3"/>
          <p:cNvSpPr txBox="1"/>
          <p:nvPr/>
        </p:nvSpPr>
        <p:spPr>
          <a:xfrm>
            <a:off x="108750" y="1667217"/>
            <a:ext cx="4826874" cy="798713"/>
          </a:xfrm>
          <a:prstGeom prst="rect">
            <a:avLst/>
          </a:prstGeom>
          <a:noFill/>
          <a:ln>
            <a:noFill/>
          </a:ln>
        </p:spPr>
        <p:txBody>
          <a:bodyPr spcFirstLastPara="1" wrap="square" lIns="0" tIns="45700" rIns="0" bIns="45700" anchor="t" anchorCtr="0">
            <a:noAutofit/>
          </a:bodyPr>
          <a:lstStyle/>
          <a:p>
            <a:pPr marL="461962" marR="0" lvl="1" indent="-228600" algn="l" rtl="0">
              <a:lnSpc>
                <a:spcPct val="100000"/>
              </a:lnSpc>
              <a:spcBef>
                <a:spcPts val="300"/>
              </a:spcBef>
              <a:spcAft>
                <a:spcPts val="0"/>
              </a:spcAft>
              <a:buClr>
                <a:schemeClr val="accent1"/>
              </a:buClr>
              <a:buSzPts val="700"/>
              <a:buFont typeface="Noto Sans Symbols"/>
              <a:buChar char="■"/>
            </a:pPr>
            <a:r>
              <a:rPr lang="en-CA" sz="1200" b="0" i="0" u="none" strike="noStrike" cap="none">
                <a:solidFill>
                  <a:schemeClr val="dk1"/>
                </a:solidFill>
                <a:latin typeface="Arial"/>
                <a:ea typeface="Arial"/>
                <a:cs typeface="Arial"/>
                <a:sym typeface="Arial"/>
              </a:rPr>
              <a:t>I) Cohesive Business Model</a:t>
            </a:r>
            <a:endParaRPr sz="1200" b="0" i="0" u="none" strike="noStrike" cap="none">
              <a:solidFill>
                <a:srgbClr val="000000"/>
              </a:solidFill>
              <a:latin typeface="Arial"/>
              <a:ea typeface="Arial"/>
              <a:cs typeface="Arial"/>
              <a:sym typeface="Arial"/>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200" b="0" i="0" u="none" strike="noStrike" cap="none">
                <a:solidFill>
                  <a:schemeClr val="dk1"/>
                </a:solidFill>
                <a:latin typeface="Arial"/>
                <a:ea typeface="Arial"/>
                <a:cs typeface="Arial"/>
                <a:sym typeface="Arial"/>
              </a:rPr>
              <a:t>II) Protected and Valuable Intellectual Property</a:t>
            </a:r>
            <a:endParaRPr sz="1200" b="0" i="0" u="none" strike="noStrike" cap="none">
              <a:solidFill>
                <a:schemeClr val="dk1"/>
              </a:solidFill>
              <a:latin typeface="Arial"/>
              <a:ea typeface="Arial"/>
              <a:cs typeface="Arial"/>
              <a:sym typeface="Arial"/>
            </a:endParaRPr>
          </a:p>
          <a:p>
            <a:pPr marL="461962" marR="0" lvl="1" indent="-184150" algn="l" rtl="0">
              <a:lnSpc>
                <a:spcPct val="100000"/>
              </a:lnSpc>
              <a:spcBef>
                <a:spcPts val="300"/>
              </a:spcBef>
              <a:spcAft>
                <a:spcPts val="0"/>
              </a:spcAft>
              <a:buClr>
                <a:schemeClr val="accent1"/>
              </a:buClr>
              <a:buSzPts val="700"/>
              <a:buFont typeface="Noto Sans Symbols"/>
              <a:buNone/>
            </a:pPr>
            <a:endParaRPr sz="1200" b="0" i="0" u="none" strike="noStrike" cap="none">
              <a:solidFill>
                <a:schemeClr val="dk1"/>
              </a:solidFill>
              <a:latin typeface="Arial"/>
              <a:ea typeface="Arial"/>
              <a:cs typeface="Arial"/>
              <a:sym typeface="Arial"/>
            </a:endParaRPr>
          </a:p>
          <a:p>
            <a:pPr marL="461962" marR="0" lvl="1" indent="-184150" algn="l" rtl="0">
              <a:lnSpc>
                <a:spcPct val="100000"/>
              </a:lnSpc>
              <a:spcBef>
                <a:spcPts val="300"/>
              </a:spcBef>
              <a:spcAft>
                <a:spcPts val="0"/>
              </a:spcAft>
              <a:buClr>
                <a:schemeClr val="accent1"/>
              </a:buClr>
              <a:buSzPts val="700"/>
              <a:buFont typeface="Noto Sans Symbols"/>
              <a:buNone/>
            </a:pPr>
            <a:endParaRPr sz="1200" b="0" i="0" u="none" strike="noStrike" cap="none">
              <a:solidFill>
                <a:schemeClr val="dk1"/>
              </a:solidFill>
              <a:latin typeface="Arial"/>
              <a:ea typeface="Arial"/>
              <a:cs typeface="Arial"/>
              <a:sym typeface="Arial"/>
            </a:endParaRPr>
          </a:p>
        </p:txBody>
      </p:sp>
      <p:graphicFrame>
        <p:nvGraphicFramePr>
          <p:cNvPr id="72" name="Google Shape;72;p3"/>
          <p:cNvGraphicFramePr/>
          <p:nvPr/>
        </p:nvGraphicFramePr>
        <p:xfrm>
          <a:off x="5118619" y="3210983"/>
          <a:ext cx="4380981" cy="24278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3" name="Google Shape;73;p3"/>
          <p:cNvGraphicFramePr/>
          <p:nvPr/>
        </p:nvGraphicFramePr>
        <p:xfrm>
          <a:off x="5118619" y="1506635"/>
          <a:ext cx="4519200" cy="1219240"/>
        </p:xfrm>
        <a:graphic>
          <a:graphicData uri="http://schemas.openxmlformats.org/drawingml/2006/table">
            <a:tbl>
              <a:tblPr firstRow="1" bandRow="1">
                <a:noFill/>
                <a:tableStyleId>{2C29E75F-B931-4B60-A81D-E47A63C008C5}</a:tableStyleId>
              </a:tblPr>
              <a:tblGrid>
                <a:gridCol w="2259600">
                  <a:extLst>
                    <a:ext uri="{9D8B030D-6E8A-4147-A177-3AD203B41FA5}">
                      <a16:colId xmlns:a16="http://schemas.microsoft.com/office/drawing/2014/main" val="20000"/>
                    </a:ext>
                  </a:extLst>
                </a:gridCol>
                <a:gridCol w="2259600">
                  <a:extLst>
                    <a:ext uri="{9D8B030D-6E8A-4147-A177-3AD203B41FA5}">
                      <a16:colId xmlns:a16="http://schemas.microsoft.com/office/drawing/2014/main" val="20001"/>
                    </a:ext>
                  </a:extLst>
                </a:gridCol>
              </a:tblGrid>
              <a:tr h="300775">
                <a:tc>
                  <a:txBody>
                    <a:bodyPr/>
                    <a:lstStyle/>
                    <a:p>
                      <a:pPr marL="0" marR="0" lvl="0" indent="0" algn="ctr" rtl="0">
                        <a:lnSpc>
                          <a:spcPct val="100000"/>
                        </a:lnSpc>
                        <a:spcBef>
                          <a:spcPts val="0"/>
                        </a:spcBef>
                        <a:spcAft>
                          <a:spcPts val="0"/>
                        </a:spcAft>
                        <a:buNone/>
                      </a:pPr>
                      <a:r>
                        <a:rPr lang="en-CA" sz="1400" b="0" u="none" strike="noStrike" cap="none">
                          <a:solidFill>
                            <a:schemeClr val="dk1"/>
                          </a:solidFill>
                        </a:rPr>
                        <a:t>Price on Valuation Date</a:t>
                      </a:r>
                      <a:endParaRPr/>
                    </a:p>
                  </a:txBody>
                  <a:tcPr marL="91450" marR="91450" marT="45725" marB="45725">
                    <a:solidFill>
                      <a:srgbClr val="EAE8ED"/>
                    </a:solidFill>
                  </a:tcPr>
                </a:tc>
                <a:tc>
                  <a:txBody>
                    <a:bodyPr/>
                    <a:lstStyle/>
                    <a:p>
                      <a:pPr marL="0" marR="0" lvl="0" indent="0" algn="ctr" rtl="0">
                        <a:lnSpc>
                          <a:spcPct val="100000"/>
                        </a:lnSpc>
                        <a:spcBef>
                          <a:spcPts val="0"/>
                        </a:spcBef>
                        <a:spcAft>
                          <a:spcPts val="0"/>
                        </a:spcAft>
                        <a:buNone/>
                      </a:pPr>
                      <a:r>
                        <a:rPr lang="en-CA" sz="1400" b="0" u="none" strike="noStrike" cap="none">
                          <a:solidFill>
                            <a:schemeClr val="dk1"/>
                          </a:solidFill>
                        </a:rPr>
                        <a:t>$135.75</a:t>
                      </a:r>
                      <a:endParaRPr sz="1400" b="0" u="none" strike="noStrike" cap="none">
                        <a:solidFill>
                          <a:schemeClr val="dk1"/>
                        </a:solidFill>
                      </a:endParaRPr>
                    </a:p>
                  </a:txBody>
                  <a:tcPr marL="91450" marR="91450" marT="45725" marB="45725">
                    <a:solidFill>
                      <a:srgbClr val="EAE8ED"/>
                    </a:solidFill>
                  </a:tcPr>
                </a:tc>
                <a:extLst>
                  <a:ext uri="{0D108BD9-81ED-4DB2-BD59-A6C34878D82A}">
                    <a16:rowId xmlns:a16="http://schemas.microsoft.com/office/drawing/2014/main" val="10000"/>
                  </a:ext>
                </a:extLst>
              </a:tr>
              <a:tr h="300775">
                <a:tc>
                  <a:txBody>
                    <a:bodyPr/>
                    <a:lstStyle/>
                    <a:p>
                      <a:pPr marL="0" marR="0" lvl="0" indent="0" algn="ctr" rtl="0">
                        <a:lnSpc>
                          <a:spcPct val="100000"/>
                        </a:lnSpc>
                        <a:spcBef>
                          <a:spcPts val="0"/>
                        </a:spcBef>
                        <a:spcAft>
                          <a:spcPts val="0"/>
                        </a:spcAft>
                        <a:buNone/>
                      </a:pPr>
                      <a:r>
                        <a:rPr lang="en-CA" sz="1400" b="0" u="none" strike="noStrike" cap="none">
                          <a:solidFill>
                            <a:schemeClr val="dk1"/>
                          </a:solidFill>
                        </a:rPr>
                        <a:t>12 Month Target Price</a:t>
                      </a:r>
                      <a:endParaRPr sz="1400" b="0" u="none" strike="noStrike" cap="none">
                        <a:solidFill>
                          <a:schemeClr val="dk1"/>
                        </a:solidFill>
                      </a:endParaRPr>
                    </a:p>
                  </a:txBody>
                  <a:tcPr marL="91450" marR="91450" marT="45725" marB="45725">
                    <a:solidFill>
                      <a:srgbClr val="C490D1"/>
                    </a:solidFill>
                  </a:tcPr>
                </a:tc>
                <a:tc>
                  <a:txBody>
                    <a:bodyPr/>
                    <a:lstStyle/>
                    <a:p>
                      <a:pPr marL="0" marR="0" lvl="0" indent="0" algn="ctr" rtl="0">
                        <a:lnSpc>
                          <a:spcPct val="100000"/>
                        </a:lnSpc>
                        <a:spcBef>
                          <a:spcPts val="0"/>
                        </a:spcBef>
                        <a:spcAft>
                          <a:spcPts val="0"/>
                        </a:spcAft>
                        <a:buNone/>
                      </a:pPr>
                      <a:r>
                        <a:rPr lang="en-CA" sz="1400" b="0" u="none" strike="noStrike" cap="none">
                          <a:solidFill>
                            <a:schemeClr val="dk1"/>
                          </a:solidFill>
                        </a:rPr>
                        <a:t>$154</a:t>
                      </a:r>
                      <a:endParaRPr sz="1400" b="0" u="none" strike="noStrike" cap="none">
                        <a:solidFill>
                          <a:schemeClr val="dk1"/>
                        </a:solidFill>
                      </a:endParaRPr>
                    </a:p>
                  </a:txBody>
                  <a:tcPr marL="91450" marR="91450" marT="45725" marB="45725">
                    <a:solidFill>
                      <a:srgbClr val="C490D1"/>
                    </a:solidFill>
                  </a:tcPr>
                </a:tc>
                <a:extLst>
                  <a:ext uri="{0D108BD9-81ED-4DB2-BD59-A6C34878D82A}">
                    <a16:rowId xmlns:a16="http://schemas.microsoft.com/office/drawing/2014/main" val="10001"/>
                  </a:ext>
                </a:extLst>
              </a:tr>
              <a:tr h="300775">
                <a:tc>
                  <a:txBody>
                    <a:bodyPr/>
                    <a:lstStyle/>
                    <a:p>
                      <a:pPr marL="0" marR="0" lvl="0" indent="0" algn="ctr" rtl="0">
                        <a:lnSpc>
                          <a:spcPct val="100000"/>
                        </a:lnSpc>
                        <a:spcBef>
                          <a:spcPts val="0"/>
                        </a:spcBef>
                        <a:spcAft>
                          <a:spcPts val="0"/>
                        </a:spcAft>
                        <a:buNone/>
                      </a:pPr>
                      <a:r>
                        <a:rPr lang="en-CA" sz="1400" b="0" u="none" strike="noStrike" cap="none">
                          <a:solidFill>
                            <a:schemeClr val="dk1"/>
                          </a:solidFill>
                        </a:rPr>
                        <a:t>Dividend Yield</a:t>
                      </a:r>
                      <a:endParaRPr sz="1400" b="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None/>
                      </a:pPr>
                      <a:r>
                        <a:rPr lang="en-CA" sz="1400" b="0" u="none" strike="noStrike" cap="none">
                          <a:solidFill>
                            <a:schemeClr val="dk1"/>
                          </a:solidFill>
                        </a:rPr>
                        <a:t>1.3%</a:t>
                      </a:r>
                      <a:endParaRPr sz="1400" b="0" u="none" strike="noStrike" cap="none">
                        <a:solidFill>
                          <a:schemeClr val="dk1"/>
                        </a:solidFill>
                      </a:endParaRPr>
                    </a:p>
                  </a:txBody>
                  <a:tcPr marL="91450" marR="91450" marT="45725" marB="45725"/>
                </a:tc>
                <a:extLst>
                  <a:ext uri="{0D108BD9-81ED-4DB2-BD59-A6C34878D82A}">
                    <a16:rowId xmlns:a16="http://schemas.microsoft.com/office/drawing/2014/main" val="10002"/>
                  </a:ext>
                </a:extLst>
              </a:tr>
              <a:tr h="300775">
                <a:tc>
                  <a:txBody>
                    <a:bodyPr/>
                    <a:lstStyle/>
                    <a:p>
                      <a:pPr marL="0" marR="0" lvl="0" indent="0" algn="ctr" rtl="0">
                        <a:lnSpc>
                          <a:spcPct val="100000"/>
                        </a:lnSpc>
                        <a:spcBef>
                          <a:spcPts val="0"/>
                        </a:spcBef>
                        <a:spcAft>
                          <a:spcPts val="0"/>
                        </a:spcAft>
                        <a:buNone/>
                      </a:pPr>
                      <a:r>
                        <a:rPr lang="en-CA" sz="1400" b="1" u="none" strike="noStrike" cap="none">
                          <a:solidFill>
                            <a:schemeClr val="dk1"/>
                          </a:solidFill>
                        </a:rPr>
                        <a:t>Implied Total Return</a:t>
                      </a:r>
                      <a:endParaRPr sz="1400" b="1" u="none" strike="noStrike" cap="none">
                        <a:solidFill>
                          <a:schemeClr val="dk1"/>
                        </a:solidFill>
                      </a:endParaRPr>
                    </a:p>
                  </a:txBody>
                  <a:tcPr marL="91450" marR="91450" marT="45725" marB="45725">
                    <a:solidFill>
                      <a:srgbClr val="C490D1"/>
                    </a:solidFill>
                  </a:tcPr>
                </a:tc>
                <a:tc>
                  <a:txBody>
                    <a:bodyPr/>
                    <a:lstStyle/>
                    <a:p>
                      <a:pPr marL="0" marR="0" lvl="0" indent="0" algn="ctr" rtl="0">
                        <a:lnSpc>
                          <a:spcPct val="100000"/>
                        </a:lnSpc>
                        <a:spcBef>
                          <a:spcPts val="0"/>
                        </a:spcBef>
                        <a:spcAft>
                          <a:spcPts val="0"/>
                        </a:spcAft>
                        <a:buNone/>
                      </a:pPr>
                      <a:r>
                        <a:rPr lang="en-CA" sz="1400" b="1" u="none" strike="noStrike" cap="none">
                          <a:solidFill>
                            <a:schemeClr val="dk1"/>
                          </a:solidFill>
                        </a:rPr>
                        <a:t>14.77%</a:t>
                      </a:r>
                      <a:endParaRPr sz="1400" b="1" u="none" strike="noStrike" cap="none">
                        <a:solidFill>
                          <a:schemeClr val="dk1"/>
                        </a:solidFill>
                      </a:endParaRPr>
                    </a:p>
                  </a:txBody>
                  <a:tcPr marL="91450" marR="91450" marT="45725" marB="45725">
                    <a:solidFill>
                      <a:srgbClr val="C490D1"/>
                    </a:solidFill>
                  </a:tcPr>
                </a:tc>
                <a:extLst>
                  <a:ext uri="{0D108BD9-81ED-4DB2-BD59-A6C34878D82A}">
                    <a16:rowId xmlns:a16="http://schemas.microsoft.com/office/drawing/2014/main" val="10003"/>
                  </a:ext>
                </a:extLst>
              </a:tr>
            </a:tbl>
          </a:graphicData>
        </a:graphic>
      </p:graphicFrame>
      <p:graphicFrame>
        <p:nvGraphicFramePr>
          <p:cNvPr id="74" name="Google Shape;74;p3"/>
          <p:cNvGraphicFramePr/>
          <p:nvPr/>
        </p:nvGraphicFramePr>
        <p:xfrm>
          <a:off x="288924" y="3479789"/>
          <a:ext cx="4702176" cy="2827979"/>
        </p:xfrm>
        <a:graphic>
          <a:graphicData uri="http://schemas.openxmlformats.org/drawingml/2006/chart">
            <c:chart xmlns:c="http://schemas.openxmlformats.org/drawingml/2006/chart" xmlns:r="http://schemas.openxmlformats.org/officeDocument/2006/relationships" r:id="rId4"/>
          </a:graphicData>
        </a:graphic>
      </p:graphicFrame>
      <p:sp>
        <p:nvSpPr>
          <p:cNvPr id="75" name="Google Shape;75;p3"/>
          <p:cNvSpPr txBox="1"/>
          <p:nvPr/>
        </p:nvSpPr>
        <p:spPr>
          <a:xfrm>
            <a:off x="4887127" y="5696008"/>
            <a:ext cx="4826874" cy="533398"/>
          </a:xfrm>
          <a:prstGeom prst="rect">
            <a:avLst/>
          </a:prstGeom>
          <a:noFill/>
          <a:ln>
            <a:noFill/>
          </a:ln>
        </p:spPr>
        <p:txBody>
          <a:bodyPr spcFirstLastPara="1" wrap="square" lIns="0" tIns="45700" rIns="0" bIns="45700" anchor="t" anchorCtr="0">
            <a:noAutofit/>
          </a:bodyPr>
          <a:lstStyle/>
          <a:p>
            <a:pPr marL="461962" marR="0" lvl="1" indent="-228600" algn="l" rtl="0">
              <a:lnSpc>
                <a:spcPct val="100000"/>
              </a:lnSpc>
              <a:spcBef>
                <a:spcPts val="300"/>
              </a:spcBef>
              <a:spcAft>
                <a:spcPts val="0"/>
              </a:spcAft>
              <a:buClr>
                <a:schemeClr val="accent1"/>
              </a:buClr>
              <a:buSzPts val="700"/>
              <a:buFont typeface="Noto Sans Symbols"/>
              <a:buChar char="■"/>
            </a:pPr>
            <a:r>
              <a:rPr lang="en-CA" sz="1200" b="0" i="0" u="none" strike="noStrike" cap="none">
                <a:solidFill>
                  <a:schemeClr val="dk1"/>
                </a:solidFill>
                <a:latin typeface="Arial"/>
                <a:ea typeface="Arial"/>
                <a:cs typeface="Arial"/>
                <a:sym typeface="Arial"/>
              </a:rPr>
              <a:t>Based on 13 analyst reports, 10 have a Buy rating, 3 have a Hold, and none have Underperform or Sell</a:t>
            </a:r>
            <a:endParaRPr sz="1200" b="0" i="0" u="none" strike="noStrike" cap="none">
              <a:solidFill>
                <a:srgbClr val="000000"/>
              </a:solidFill>
              <a:latin typeface="Arial"/>
              <a:ea typeface="Arial"/>
              <a:cs typeface="Arial"/>
              <a:sym typeface="Arial"/>
            </a:endParaRPr>
          </a:p>
          <a:p>
            <a:pPr marL="461962" marR="0" lvl="1" indent="-184150" algn="l" rtl="0">
              <a:lnSpc>
                <a:spcPct val="100000"/>
              </a:lnSpc>
              <a:spcBef>
                <a:spcPts val="300"/>
              </a:spcBef>
              <a:spcAft>
                <a:spcPts val="0"/>
              </a:spcAft>
              <a:buClr>
                <a:schemeClr val="accent1"/>
              </a:buClr>
              <a:buSzPts val="700"/>
              <a:buFont typeface="Noto Sans Symbols"/>
              <a:buNone/>
            </a:pPr>
            <a:endParaRPr sz="1200" b="0" i="0" u="none" strike="noStrike" cap="none">
              <a:solidFill>
                <a:schemeClr val="dk1"/>
              </a:solidFill>
              <a:latin typeface="Arial"/>
              <a:ea typeface="Arial"/>
              <a:cs typeface="Arial"/>
              <a:sym typeface="Arial"/>
            </a:endParaRPr>
          </a:p>
          <a:p>
            <a:pPr marL="461962" marR="0" lvl="1" indent="-184150" algn="l" rtl="0">
              <a:lnSpc>
                <a:spcPct val="100000"/>
              </a:lnSpc>
              <a:spcBef>
                <a:spcPts val="300"/>
              </a:spcBef>
              <a:spcAft>
                <a:spcPts val="0"/>
              </a:spcAft>
              <a:buClr>
                <a:schemeClr val="accent1"/>
              </a:buClr>
              <a:buSzPts val="700"/>
              <a:buFont typeface="Noto Sans Symbols"/>
              <a:buNone/>
            </a:pPr>
            <a:endParaRPr sz="1200" b="0" i="0" u="none" strike="noStrike" cap="none">
              <a:solidFill>
                <a:schemeClr val="dk1"/>
              </a:solidFill>
              <a:latin typeface="Arial"/>
              <a:ea typeface="Arial"/>
              <a:cs typeface="Arial"/>
              <a:sym typeface="Arial"/>
            </a:endParaRPr>
          </a:p>
          <a:p>
            <a:pPr marL="461962" marR="0" lvl="1" indent="-184150" algn="l" rtl="0">
              <a:lnSpc>
                <a:spcPct val="100000"/>
              </a:lnSpc>
              <a:spcBef>
                <a:spcPts val="300"/>
              </a:spcBef>
              <a:spcAft>
                <a:spcPts val="0"/>
              </a:spcAft>
              <a:buClr>
                <a:schemeClr val="accent1"/>
              </a:buClr>
              <a:buSzPts val="700"/>
              <a:buFont typeface="Noto Sans Symbols"/>
              <a:buNone/>
            </a:pPr>
            <a:endParaRPr sz="1200" b="0" i="0" u="none" strike="noStrike" cap="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6"/>
          <p:cNvSpPr txBox="1">
            <a:spLocks noGrp="1"/>
          </p:cNvSpPr>
          <p:nvPr>
            <p:ph type="body" idx="1"/>
          </p:nvPr>
        </p:nvSpPr>
        <p:spPr>
          <a:xfrm>
            <a:off x="329406" y="864618"/>
            <a:ext cx="9400032" cy="1828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840"/>
              <a:buNone/>
            </a:pPr>
            <a:endParaRPr/>
          </a:p>
        </p:txBody>
      </p:sp>
      <p:sp>
        <p:nvSpPr>
          <p:cNvPr id="81" name="Google Shape;81;p6"/>
          <p:cNvSpPr txBox="1">
            <a:spLocks noGrp="1"/>
          </p:cNvSpPr>
          <p:nvPr>
            <p:ph type="ftr" idx="11"/>
          </p:nvPr>
        </p:nvSpPr>
        <p:spPr>
          <a:xfrm>
            <a:off x="642938" y="7035954"/>
            <a:ext cx="6400800" cy="414338"/>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SzPts val="1400"/>
              <a:buNone/>
            </a:pPr>
            <a:r>
              <a:rPr lang="en-CA"/>
              <a:t>Bloomberg, FactSet, Walt Disney Company</a:t>
            </a:r>
            <a:endParaRPr/>
          </a:p>
          <a:p>
            <a:pPr marL="0" lvl="0" indent="0" algn="l" rtl="0">
              <a:lnSpc>
                <a:spcPct val="100000"/>
              </a:lnSpc>
              <a:spcBef>
                <a:spcPts val="0"/>
              </a:spcBef>
              <a:spcAft>
                <a:spcPts val="0"/>
              </a:spcAft>
              <a:buSzPts val="1400"/>
              <a:buNone/>
            </a:pPr>
            <a:endParaRPr/>
          </a:p>
        </p:txBody>
      </p:sp>
      <p:sp>
        <p:nvSpPr>
          <p:cNvPr id="82" name="Google Shape;82;p6"/>
          <p:cNvSpPr txBox="1">
            <a:spLocks noGrp="1"/>
          </p:cNvSpPr>
          <p:nvPr>
            <p:ph type="body" idx="2"/>
          </p:nvPr>
        </p:nvSpPr>
        <p:spPr>
          <a:xfrm>
            <a:off x="5121212" y="302161"/>
            <a:ext cx="4608576" cy="128016"/>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60"/>
              <a:buNone/>
            </a:pPr>
            <a:endParaRPr/>
          </a:p>
        </p:txBody>
      </p:sp>
      <p:sp>
        <p:nvSpPr>
          <p:cNvPr id="83" name="Google Shape;83;p6"/>
          <p:cNvSpPr txBox="1">
            <a:spLocks noGrp="1"/>
          </p:cNvSpPr>
          <p:nvPr>
            <p:ph type="title"/>
          </p:nvPr>
        </p:nvSpPr>
        <p:spPr>
          <a:xfrm>
            <a:off x="329406" y="541526"/>
            <a:ext cx="9400032" cy="32004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400"/>
              <a:buNone/>
            </a:pPr>
            <a:r>
              <a:rPr lang="en-CA"/>
              <a:t>Company Overview</a:t>
            </a:r>
            <a:endParaRPr/>
          </a:p>
        </p:txBody>
      </p:sp>
      <p:sp>
        <p:nvSpPr>
          <p:cNvPr id="84" name="Google Shape;84;p6"/>
          <p:cNvSpPr/>
          <p:nvPr/>
        </p:nvSpPr>
        <p:spPr>
          <a:xfrm>
            <a:off x="327025" y="6483350"/>
            <a:ext cx="9418638" cy="533399"/>
          </a:xfrm>
          <a:prstGeom prst="roundRect">
            <a:avLst>
              <a:gd name="adj" fmla="val 0"/>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Arial"/>
                <a:ea typeface="Arial"/>
                <a:cs typeface="Arial"/>
                <a:sym typeface="Arial"/>
              </a:rPr>
              <a:t>Experienced management team leading a media monopoly with high growth potential in revenue </a:t>
            </a:r>
            <a:endParaRPr sz="1400" b="0" i="0" u="none" strike="noStrike" cap="none">
              <a:solidFill>
                <a:srgbClr val="000000"/>
              </a:solidFill>
              <a:latin typeface="Arial"/>
              <a:ea typeface="Arial"/>
              <a:cs typeface="Arial"/>
              <a:sym typeface="Arial"/>
            </a:endParaRPr>
          </a:p>
        </p:txBody>
      </p:sp>
      <p:grpSp>
        <p:nvGrpSpPr>
          <p:cNvPr id="85" name="Google Shape;85;p6"/>
          <p:cNvGrpSpPr/>
          <p:nvPr/>
        </p:nvGrpSpPr>
        <p:grpSpPr>
          <a:xfrm>
            <a:off x="327024" y="1116011"/>
            <a:ext cx="4608600" cy="288834"/>
            <a:chOff x="339723" y="1047749"/>
            <a:chExt cx="4608600" cy="288834"/>
          </a:xfrm>
        </p:grpSpPr>
        <p:sp>
          <p:nvSpPr>
            <p:cNvPr id="86" name="Google Shape;86;p6"/>
            <p:cNvSpPr txBox="1"/>
            <p:nvPr/>
          </p:nvSpPr>
          <p:spPr>
            <a:xfrm>
              <a:off x="339723" y="1047749"/>
              <a:ext cx="460860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CA" sz="1200" b="1" i="0" u="none" strike="noStrike" cap="none">
                  <a:solidFill>
                    <a:schemeClr val="dk1"/>
                  </a:solidFill>
                  <a:latin typeface="Arial"/>
                  <a:ea typeface="Arial"/>
                  <a:cs typeface="Arial"/>
                  <a:sym typeface="Arial"/>
                </a:rPr>
                <a:t>BUSINESS DESCRIPTION	</a:t>
              </a:r>
              <a:endParaRPr sz="1400" b="1" i="0" u="none" strike="noStrike" cap="none">
                <a:solidFill>
                  <a:srgbClr val="000000"/>
                </a:solidFill>
                <a:latin typeface="Arial"/>
                <a:ea typeface="Arial"/>
                <a:cs typeface="Arial"/>
                <a:sym typeface="Arial"/>
              </a:endParaRPr>
            </a:p>
          </p:txBody>
        </p:sp>
        <p:cxnSp>
          <p:nvCxnSpPr>
            <p:cNvPr id="87" name="Google Shape;87;p6"/>
            <p:cNvCxnSpPr/>
            <p:nvPr/>
          </p:nvCxnSpPr>
          <p:spPr>
            <a:xfrm>
              <a:off x="339723" y="1336583"/>
              <a:ext cx="4608600" cy="0"/>
            </a:xfrm>
            <a:prstGeom prst="straightConnector1">
              <a:avLst/>
            </a:prstGeom>
            <a:noFill/>
            <a:ln w="9525" cap="flat" cmpd="sng">
              <a:solidFill>
                <a:schemeClr val="dk2"/>
              </a:solidFill>
              <a:prstDash val="solid"/>
              <a:round/>
              <a:headEnd type="none" w="sm" len="sm"/>
              <a:tailEnd type="none" w="sm" len="sm"/>
            </a:ln>
          </p:spPr>
        </p:cxnSp>
      </p:grpSp>
      <p:grpSp>
        <p:nvGrpSpPr>
          <p:cNvPr id="88" name="Google Shape;88;p6"/>
          <p:cNvGrpSpPr/>
          <p:nvPr/>
        </p:nvGrpSpPr>
        <p:grpSpPr>
          <a:xfrm>
            <a:off x="5118619" y="1116397"/>
            <a:ext cx="4608600" cy="288834"/>
            <a:chOff x="339723" y="1047749"/>
            <a:chExt cx="4608600" cy="288834"/>
          </a:xfrm>
        </p:grpSpPr>
        <p:sp>
          <p:nvSpPr>
            <p:cNvPr id="89" name="Google Shape;89;p6"/>
            <p:cNvSpPr txBox="1"/>
            <p:nvPr/>
          </p:nvSpPr>
          <p:spPr>
            <a:xfrm>
              <a:off x="339723" y="1047749"/>
              <a:ext cx="460860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CA" sz="1200" b="1" i="0" u="none" strike="noStrike" cap="none">
                  <a:solidFill>
                    <a:schemeClr val="dk1"/>
                  </a:solidFill>
                  <a:latin typeface="Arial"/>
                  <a:ea typeface="Arial"/>
                  <a:cs typeface="Arial"/>
                  <a:sym typeface="Arial"/>
                </a:rPr>
                <a:t>DISNEY TOTAL REVENUE ($USD IN MILLIONS)</a:t>
              </a:r>
              <a:endParaRPr sz="1400" b="1" i="0" u="none" strike="noStrike" cap="none">
                <a:solidFill>
                  <a:srgbClr val="000000"/>
                </a:solidFill>
                <a:latin typeface="Arial"/>
                <a:ea typeface="Arial"/>
                <a:cs typeface="Arial"/>
                <a:sym typeface="Arial"/>
              </a:endParaRPr>
            </a:p>
          </p:txBody>
        </p:sp>
        <p:cxnSp>
          <p:nvCxnSpPr>
            <p:cNvPr id="90" name="Google Shape;90;p6"/>
            <p:cNvCxnSpPr/>
            <p:nvPr/>
          </p:nvCxnSpPr>
          <p:spPr>
            <a:xfrm>
              <a:off x="339723" y="1336583"/>
              <a:ext cx="4608600" cy="0"/>
            </a:xfrm>
            <a:prstGeom prst="straightConnector1">
              <a:avLst/>
            </a:prstGeom>
            <a:noFill/>
            <a:ln w="9525" cap="flat" cmpd="sng">
              <a:solidFill>
                <a:schemeClr val="dk2"/>
              </a:solidFill>
              <a:prstDash val="solid"/>
              <a:round/>
              <a:headEnd type="none" w="sm" len="sm"/>
              <a:tailEnd type="none" w="sm" len="sm"/>
            </a:ln>
          </p:spPr>
        </p:cxnSp>
      </p:grpSp>
      <p:grpSp>
        <p:nvGrpSpPr>
          <p:cNvPr id="91" name="Google Shape;91;p6"/>
          <p:cNvGrpSpPr/>
          <p:nvPr/>
        </p:nvGrpSpPr>
        <p:grpSpPr>
          <a:xfrm>
            <a:off x="327024" y="3599117"/>
            <a:ext cx="4608600" cy="288834"/>
            <a:chOff x="339723" y="1047749"/>
            <a:chExt cx="4608600" cy="288834"/>
          </a:xfrm>
        </p:grpSpPr>
        <p:sp>
          <p:nvSpPr>
            <p:cNvPr id="92" name="Google Shape;92;p6"/>
            <p:cNvSpPr txBox="1"/>
            <p:nvPr/>
          </p:nvSpPr>
          <p:spPr>
            <a:xfrm>
              <a:off x="339723" y="1047749"/>
              <a:ext cx="460860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None/>
              </a:pPr>
              <a:r>
                <a:rPr lang="en-CA" sz="1200" b="1" i="0" u="none" strike="noStrike" cap="none">
                  <a:solidFill>
                    <a:schemeClr val="dk1"/>
                  </a:solidFill>
                  <a:latin typeface="Arial"/>
                  <a:ea typeface="Arial"/>
                  <a:cs typeface="Arial"/>
                  <a:sym typeface="Arial"/>
                </a:rPr>
                <a:t>2018 REVENUE DISTRIBUTION BY SEGMENT</a:t>
              </a:r>
              <a:endParaRPr sz="1200" b="1" i="0" u="none" strike="noStrike" cap="none">
                <a:solidFill>
                  <a:srgbClr val="000000"/>
                </a:solidFill>
                <a:latin typeface="Arial"/>
                <a:ea typeface="Arial"/>
                <a:cs typeface="Arial"/>
                <a:sym typeface="Arial"/>
              </a:endParaRPr>
            </a:p>
          </p:txBody>
        </p:sp>
        <p:cxnSp>
          <p:nvCxnSpPr>
            <p:cNvPr id="93" name="Google Shape;93;p6"/>
            <p:cNvCxnSpPr/>
            <p:nvPr/>
          </p:nvCxnSpPr>
          <p:spPr>
            <a:xfrm>
              <a:off x="339723" y="1336583"/>
              <a:ext cx="4608600" cy="0"/>
            </a:xfrm>
            <a:prstGeom prst="straightConnector1">
              <a:avLst/>
            </a:prstGeom>
            <a:noFill/>
            <a:ln w="9525" cap="flat" cmpd="sng">
              <a:solidFill>
                <a:schemeClr val="dk2"/>
              </a:solidFill>
              <a:prstDash val="solid"/>
              <a:round/>
              <a:headEnd type="none" w="sm" len="sm"/>
              <a:tailEnd type="none" w="sm" len="sm"/>
            </a:ln>
          </p:spPr>
        </p:cxnSp>
      </p:grpSp>
      <p:grpSp>
        <p:nvGrpSpPr>
          <p:cNvPr id="94" name="Google Shape;94;p6"/>
          <p:cNvGrpSpPr/>
          <p:nvPr/>
        </p:nvGrpSpPr>
        <p:grpSpPr>
          <a:xfrm>
            <a:off x="5118619" y="3586590"/>
            <a:ext cx="4608600" cy="288834"/>
            <a:chOff x="339723" y="1047749"/>
            <a:chExt cx="4608600" cy="288834"/>
          </a:xfrm>
        </p:grpSpPr>
        <p:sp>
          <p:nvSpPr>
            <p:cNvPr id="95" name="Google Shape;95;p6"/>
            <p:cNvSpPr txBox="1"/>
            <p:nvPr/>
          </p:nvSpPr>
          <p:spPr>
            <a:xfrm>
              <a:off x="339723" y="1047749"/>
              <a:ext cx="460860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CA" sz="1200" b="1" i="0" u="none" strike="noStrike" cap="none">
                  <a:solidFill>
                    <a:schemeClr val="dk1"/>
                  </a:solidFill>
                  <a:latin typeface="Arial"/>
                  <a:ea typeface="Arial"/>
                  <a:cs typeface="Arial"/>
                  <a:sym typeface="Arial"/>
                </a:rPr>
                <a:t>MANAGEMENT TEAM</a:t>
              </a:r>
              <a:endParaRPr sz="1400" b="1" i="0" u="none" strike="noStrike" cap="none">
                <a:solidFill>
                  <a:srgbClr val="000000"/>
                </a:solidFill>
                <a:latin typeface="Arial"/>
                <a:ea typeface="Arial"/>
                <a:cs typeface="Arial"/>
                <a:sym typeface="Arial"/>
              </a:endParaRPr>
            </a:p>
          </p:txBody>
        </p:sp>
        <p:cxnSp>
          <p:nvCxnSpPr>
            <p:cNvPr id="96" name="Google Shape;96;p6"/>
            <p:cNvCxnSpPr/>
            <p:nvPr/>
          </p:nvCxnSpPr>
          <p:spPr>
            <a:xfrm>
              <a:off x="339723" y="1336583"/>
              <a:ext cx="4608600" cy="0"/>
            </a:xfrm>
            <a:prstGeom prst="straightConnector1">
              <a:avLst/>
            </a:prstGeom>
            <a:noFill/>
            <a:ln w="9525" cap="flat" cmpd="sng">
              <a:solidFill>
                <a:schemeClr val="dk2"/>
              </a:solidFill>
              <a:prstDash val="solid"/>
              <a:round/>
              <a:headEnd type="none" w="sm" len="sm"/>
              <a:tailEnd type="none" w="sm" len="sm"/>
            </a:ln>
          </p:spPr>
        </p:cxnSp>
      </p:grpSp>
      <p:sp>
        <p:nvSpPr>
          <p:cNvPr id="97" name="Google Shape;97;p6"/>
          <p:cNvSpPr txBox="1"/>
          <p:nvPr/>
        </p:nvSpPr>
        <p:spPr>
          <a:xfrm>
            <a:off x="108749" y="1464629"/>
            <a:ext cx="5009869" cy="1146906"/>
          </a:xfrm>
          <a:prstGeom prst="rect">
            <a:avLst/>
          </a:prstGeom>
          <a:noFill/>
          <a:ln>
            <a:noFill/>
          </a:ln>
        </p:spPr>
        <p:txBody>
          <a:bodyPr spcFirstLastPara="1" wrap="square" lIns="0" tIns="45700" rIns="0" bIns="45700" anchor="t" anchorCtr="0">
            <a:noAutofit/>
          </a:bodyPr>
          <a:lstStyle/>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Disney is a diversified mass media and entertainment conglomerate founded in 1923 with revenue segments in Media Networks, Parks and Resorts, Studio Entertainment, and Consumer Products and Interactive Media</a:t>
            </a:r>
            <a:endParaRPr/>
          </a:p>
          <a:p>
            <a:pPr marL="461962" marR="0" lvl="1" indent="-228600" algn="l" rtl="0">
              <a:lnSpc>
                <a:spcPct val="100000"/>
              </a:lnSpc>
              <a:spcBef>
                <a:spcPts val="300"/>
              </a:spcBef>
              <a:spcAft>
                <a:spcPts val="0"/>
              </a:spcAft>
              <a:buClr>
                <a:schemeClr val="dk2"/>
              </a:buClr>
              <a:buSzPts val="700"/>
              <a:buFont typeface="Noto Sans Symbols"/>
              <a:buChar char="■"/>
            </a:pPr>
            <a:r>
              <a:rPr lang="en-CA" sz="1000" b="0" i="0" u="none" strike="noStrike" cap="none">
                <a:solidFill>
                  <a:schemeClr val="dk1"/>
                </a:solidFill>
                <a:latin typeface="Arial"/>
                <a:ea typeface="Arial"/>
                <a:cs typeface="Arial"/>
                <a:sym typeface="Arial"/>
              </a:rPr>
              <a:t>Although considered a mature company, revenue is growing 9% on average which showcases that this is a long-term hold</a:t>
            </a:r>
            <a:endParaRPr/>
          </a:p>
          <a:p>
            <a:pPr marL="461962" marR="0" lvl="1" indent="-228600" algn="l" rtl="0">
              <a:lnSpc>
                <a:spcPct val="100000"/>
              </a:lnSpc>
              <a:spcBef>
                <a:spcPts val="300"/>
              </a:spcBef>
              <a:spcAft>
                <a:spcPts val="0"/>
              </a:spcAft>
              <a:buClr>
                <a:schemeClr val="dk2"/>
              </a:buClr>
              <a:buSzPts val="700"/>
              <a:buFont typeface="Noto Sans Symbols"/>
              <a:buChar char="■"/>
            </a:pPr>
            <a:r>
              <a:rPr lang="en-CA" sz="1000" b="0" i="0" u="none" strike="noStrike" cap="none">
                <a:solidFill>
                  <a:schemeClr val="dk1"/>
                </a:solidFill>
                <a:latin typeface="Arial"/>
                <a:ea typeface="Arial"/>
                <a:cs typeface="Arial"/>
                <a:sym typeface="Arial"/>
              </a:rPr>
              <a:t>Revenue for 2018 and 2019 has 18% growth however</a:t>
            </a:r>
            <a:endParaRPr/>
          </a:p>
          <a:p>
            <a:pPr marL="461962" marR="0" lvl="1" indent="-184150" algn="l" rtl="0">
              <a:lnSpc>
                <a:spcPct val="100000"/>
              </a:lnSpc>
              <a:spcBef>
                <a:spcPts val="300"/>
              </a:spcBef>
              <a:spcAft>
                <a:spcPts val="0"/>
              </a:spcAft>
              <a:buClr>
                <a:schemeClr val="accent1"/>
              </a:buClr>
              <a:buSzPts val="700"/>
              <a:buFont typeface="Noto Sans Symbols"/>
              <a:buNone/>
            </a:pPr>
            <a:endParaRPr sz="1000" b="0" i="0" u="none" strike="noStrike" cap="none">
              <a:solidFill>
                <a:schemeClr val="dk1"/>
              </a:solidFill>
              <a:latin typeface="Arial"/>
              <a:ea typeface="Arial"/>
              <a:cs typeface="Arial"/>
              <a:sym typeface="Arial"/>
            </a:endParaRPr>
          </a:p>
          <a:p>
            <a:pPr marL="461962" marR="0" lvl="1" indent="-184150" algn="l" rtl="0">
              <a:lnSpc>
                <a:spcPct val="100000"/>
              </a:lnSpc>
              <a:spcBef>
                <a:spcPts val="300"/>
              </a:spcBef>
              <a:spcAft>
                <a:spcPts val="0"/>
              </a:spcAft>
              <a:buClr>
                <a:schemeClr val="accent1"/>
              </a:buClr>
              <a:buSzPts val="700"/>
              <a:buFont typeface="Noto Sans Symbols"/>
              <a:buNone/>
            </a:pPr>
            <a:endParaRPr sz="1000" b="0" i="0" u="none" strike="noStrike" cap="none">
              <a:solidFill>
                <a:schemeClr val="dk1"/>
              </a:solidFill>
              <a:latin typeface="Arial"/>
              <a:ea typeface="Arial"/>
              <a:cs typeface="Arial"/>
              <a:sym typeface="Arial"/>
            </a:endParaRPr>
          </a:p>
          <a:p>
            <a:pPr marL="461962" marR="0" lvl="1" indent="-184150" algn="l" rtl="0">
              <a:lnSpc>
                <a:spcPct val="100000"/>
              </a:lnSpc>
              <a:spcBef>
                <a:spcPts val="300"/>
              </a:spcBef>
              <a:spcAft>
                <a:spcPts val="0"/>
              </a:spcAft>
              <a:buClr>
                <a:schemeClr val="accent1"/>
              </a:buClr>
              <a:buSzPts val="700"/>
              <a:buFont typeface="Noto Sans Symbols"/>
              <a:buNone/>
            </a:pPr>
            <a:endParaRPr sz="1000" b="0" i="0" u="none" strike="noStrike" cap="none">
              <a:solidFill>
                <a:schemeClr val="dk1"/>
              </a:solidFill>
              <a:latin typeface="Arial"/>
              <a:ea typeface="Arial"/>
              <a:cs typeface="Arial"/>
              <a:sym typeface="Arial"/>
            </a:endParaRPr>
          </a:p>
        </p:txBody>
      </p:sp>
      <p:graphicFrame>
        <p:nvGraphicFramePr>
          <p:cNvPr id="98" name="Google Shape;98;p6"/>
          <p:cNvGraphicFramePr/>
          <p:nvPr/>
        </p:nvGraphicFramePr>
        <p:xfrm>
          <a:off x="4045598" y="1343026"/>
          <a:ext cx="5356225"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99" name="Google Shape;99;p6"/>
          <p:cNvPicPr preferRelativeResize="0"/>
          <p:nvPr/>
        </p:nvPicPr>
        <p:blipFill rotWithShape="1">
          <a:blip r:embed="rId4">
            <a:alphaModFix/>
          </a:blip>
          <a:srcRect/>
          <a:stretch/>
        </p:blipFill>
        <p:spPr>
          <a:xfrm>
            <a:off x="6185834" y="3905680"/>
            <a:ext cx="617382" cy="633048"/>
          </a:xfrm>
          <a:prstGeom prst="rect">
            <a:avLst/>
          </a:prstGeom>
          <a:noFill/>
          <a:ln>
            <a:noFill/>
          </a:ln>
        </p:spPr>
      </p:pic>
      <p:pic>
        <p:nvPicPr>
          <p:cNvPr id="100" name="Google Shape;100;p6"/>
          <p:cNvPicPr preferRelativeResize="0"/>
          <p:nvPr/>
        </p:nvPicPr>
        <p:blipFill rotWithShape="1">
          <a:blip r:embed="rId5">
            <a:alphaModFix/>
          </a:blip>
          <a:srcRect/>
          <a:stretch/>
        </p:blipFill>
        <p:spPr>
          <a:xfrm>
            <a:off x="8518912" y="3903250"/>
            <a:ext cx="617382" cy="622798"/>
          </a:xfrm>
          <a:prstGeom prst="rect">
            <a:avLst/>
          </a:prstGeom>
          <a:noFill/>
          <a:ln>
            <a:noFill/>
          </a:ln>
        </p:spPr>
      </p:pic>
      <p:pic>
        <p:nvPicPr>
          <p:cNvPr id="101" name="Google Shape;101;p6"/>
          <p:cNvPicPr preferRelativeResize="0"/>
          <p:nvPr/>
        </p:nvPicPr>
        <p:blipFill rotWithShape="1">
          <a:blip r:embed="rId6">
            <a:alphaModFix/>
          </a:blip>
          <a:srcRect/>
          <a:stretch/>
        </p:blipFill>
        <p:spPr>
          <a:xfrm>
            <a:off x="291427" y="4005968"/>
            <a:ext cx="4165937" cy="2477382"/>
          </a:xfrm>
          <a:prstGeom prst="rect">
            <a:avLst/>
          </a:prstGeom>
          <a:noFill/>
          <a:ln>
            <a:noFill/>
          </a:ln>
        </p:spPr>
      </p:pic>
      <p:pic>
        <p:nvPicPr>
          <p:cNvPr id="102" name="Google Shape;102;p6"/>
          <p:cNvPicPr preferRelativeResize="0"/>
          <p:nvPr/>
        </p:nvPicPr>
        <p:blipFill rotWithShape="1">
          <a:blip r:embed="rId7">
            <a:alphaModFix/>
          </a:blip>
          <a:srcRect/>
          <a:stretch/>
        </p:blipFill>
        <p:spPr>
          <a:xfrm>
            <a:off x="5316378" y="4576128"/>
            <a:ext cx="4213081" cy="1869711"/>
          </a:xfrm>
          <a:prstGeom prst="rect">
            <a:avLst/>
          </a:prstGeom>
          <a:noFill/>
          <a:ln>
            <a:noFill/>
          </a:ln>
        </p:spPr>
      </p:pic>
      <p:pic>
        <p:nvPicPr>
          <p:cNvPr id="103" name="Google Shape;103;p6"/>
          <p:cNvPicPr preferRelativeResize="0"/>
          <p:nvPr/>
        </p:nvPicPr>
        <p:blipFill rotWithShape="1">
          <a:blip r:embed="rId8">
            <a:alphaModFix/>
          </a:blip>
          <a:srcRect/>
          <a:stretch/>
        </p:blipFill>
        <p:spPr>
          <a:xfrm>
            <a:off x="7276269" y="3910805"/>
            <a:ext cx="617383" cy="622798"/>
          </a:xfrm>
          <a:prstGeom prst="rect">
            <a:avLst/>
          </a:prstGeom>
          <a:noFill/>
          <a:ln>
            <a:noFill/>
          </a:ln>
        </p:spPr>
      </p:pic>
      <p:pic>
        <p:nvPicPr>
          <p:cNvPr id="104" name="Google Shape;104;p6"/>
          <p:cNvPicPr preferRelativeResize="0"/>
          <p:nvPr/>
        </p:nvPicPr>
        <p:blipFill rotWithShape="1">
          <a:blip r:embed="rId9">
            <a:alphaModFix/>
          </a:blip>
          <a:srcRect/>
          <a:stretch/>
        </p:blipFill>
        <p:spPr>
          <a:xfrm>
            <a:off x="1474972" y="2626169"/>
            <a:ext cx="2245230" cy="919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329406" y="864618"/>
            <a:ext cx="9399900" cy="183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840"/>
              <a:buNone/>
            </a:pPr>
            <a:endParaRPr/>
          </a:p>
        </p:txBody>
      </p:sp>
      <p:sp>
        <p:nvSpPr>
          <p:cNvPr id="110" name="Google Shape;110;p20"/>
          <p:cNvSpPr txBox="1">
            <a:spLocks noGrp="1"/>
          </p:cNvSpPr>
          <p:nvPr>
            <p:ph type="ftr" idx="11"/>
          </p:nvPr>
        </p:nvSpPr>
        <p:spPr>
          <a:xfrm>
            <a:off x="642938" y="7035954"/>
            <a:ext cx="6400800" cy="414300"/>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SzPts val="1400"/>
              <a:buNone/>
            </a:pPr>
            <a:r>
              <a:rPr lang="en-CA"/>
              <a:t>FactSet RBICS Market Share</a:t>
            </a:r>
            <a:endParaRPr/>
          </a:p>
          <a:p>
            <a:pPr marL="0" lvl="0" indent="0" algn="l" rtl="0">
              <a:lnSpc>
                <a:spcPct val="100000"/>
              </a:lnSpc>
              <a:spcBef>
                <a:spcPts val="0"/>
              </a:spcBef>
              <a:spcAft>
                <a:spcPts val="0"/>
              </a:spcAft>
              <a:buSzPts val="1400"/>
              <a:buNone/>
            </a:pPr>
            <a:r>
              <a:rPr lang="en-CA"/>
              <a:t>Deloitte 2019 Media &amp; Entertainment Industry Outlook</a:t>
            </a:r>
            <a:endParaRPr/>
          </a:p>
        </p:txBody>
      </p:sp>
      <p:sp>
        <p:nvSpPr>
          <p:cNvPr id="111" name="Google Shape;111;p20"/>
          <p:cNvSpPr txBox="1">
            <a:spLocks noGrp="1"/>
          </p:cNvSpPr>
          <p:nvPr>
            <p:ph type="body" idx="2"/>
          </p:nvPr>
        </p:nvSpPr>
        <p:spPr>
          <a:xfrm>
            <a:off x="5121212" y="302161"/>
            <a:ext cx="4608600" cy="1281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60"/>
              <a:buNone/>
            </a:pPr>
            <a:endParaRPr/>
          </a:p>
        </p:txBody>
      </p:sp>
      <p:sp>
        <p:nvSpPr>
          <p:cNvPr id="112" name="Google Shape;112;p20"/>
          <p:cNvSpPr txBox="1">
            <a:spLocks noGrp="1"/>
          </p:cNvSpPr>
          <p:nvPr>
            <p:ph type="title"/>
          </p:nvPr>
        </p:nvSpPr>
        <p:spPr>
          <a:xfrm>
            <a:off x="329406" y="541526"/>
            <a:ext cx="9399900" cy="320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400"/>
              <a:buNone/>
            </a:pPr>
            <a:r>
              <a:rPr lang="en-CA"/>
              <a:t>Industry Outlooks</a:t>
            </a:r>
            <a:endParaRPr/>
          </a:p>
        </p:txBody>
      </p:sp>
      <p:sp>
        <p:nvSpPr>
          <p:cNvPr id="113" name="Google Shape;113;p20"/>
          <p:cNvSpPr txBox="1"/>
          <p:nvPr/>
        </p:nvSpPr>
        <p:spPr>
          <a:xfrm>
            <a:off x="5121200" y="4477725"/>
            <a:ext cx="4608600" cy="2078700"/>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0"/>
          <p:cNvSpPr txBox="1">
            <a:spLocks noGrp="1"/>
          </p:cNvSpPr>
          <p:nvPr>
            <p:ph type="body" idx="3"/>
          </p:nvPr>
        </p:nvSpPr>
        <p:spPr>
          <a:xfrm>
            <a:off x="5131707" y="4870245"/>
            <a:ext cx="4604442" cy="1929300"/>
          </a:xfrm>
          <a:prstGeom prst="rect">
            <a:avLst/>
          </a:prstGeom>
          <a:noFill/>
          <a:ln>
            <a:noFill/>
          </a:ln>
        </p:spPr>
        <p:txBody>
          <a:bodyPr spcFirstLastPara="1" wrap="square" lIns="0" tIns="45700" rIns="0" bIns="45700" anchor="t" anchorCtr="0">
            <a:noAutofit/>
          </a:bodyPr>
          <a:lstStyle/>
          <a:p>
            <a:pPr marL="461962" lvl="1" indent="-228600" algn="l" rtl="0">
              <a:lnSpc>
                <a:spcPct val="100000"/>
              </a:lnSpc>
              <a:spcBef>
                <a:spcPts val="300"/>
              </a:spcBef>
              <a:spcAft>
                <a:spcPts val="0"/>
              </a:spcAft>
              <a:buSzPts val="700"/>
              <a:buChar char="■"/>
            </a:pPr>
            <a:r>
              <a:rPr lang="en-CA"/>
              <a:t>Netflix is expected to spend $15 billion on content production in 2019 alone, up from $12 billion on 2018.</a:t>
            </a:r>
            <a:endParaRPr/>
          </a:p>
          <a:p>
            <a:pPr marL="461962" lvl="1" indent="-228600" algn="l" rtl="0">
              <a:lnSpc>
                <a:spcPct val="100000"/>
              </a:lnSpc>
              <a:spcBef>
                <a:spcPts val="300"/>
              </a:spcBef>
              <a:spcAft>
                <a:spcPts val="0"/>
              </a:spcAft>
              <a:buSzPts val="700"/>
              <a:buChar char="■"/>
            </a:pPr>
            <a:r>
              <a:rPr lang="en-CA"/>
              <a:t>Amazon will spend between $5 and $6 billion dollars on content in 2018 while also doubling Netflix in terms of advertising spend.</a:t>
            </a:r>
            <a:endParaRPr/>
          </a:p>
          <a:p>
            <a:pPr marL="457200" lvl="0" indent="-273050" algn="l" rtl="0">
              <a:lnSpc>
                <a:spcPct val="100000"/>
              </a:lnSpc>
              <a:spcBef>
                <a:spcPts val="300"/>
              </a:spcBef>
              <a:spcAft>
                <a:spcPts val="0"/>
              </a:spcAft>
              <a:buSzPts val="700"/>
              <a:buChar char="●"/>
            </a:pPr>
            <a:r>
              <a:rPr lang="en-CA"/>
              <a:t>Disney’s coming release of Disney+ bundled with Hulu and ESPN+ to compete with Netflix, Apple TV+, AT&amp;T TV, HBO Max and NBCUniversal.</a:t>
            </a:r>
            <a:endParaRPr/>
          </a:p>
          <a:p>
            <a:pPr marL="457200" lvl="0" indent="-273050" algn="l" rtl="0">
              <a:lnSpc>
                <a:spcPct val="100000"/>
              </a:lnSpc>
              <a:spcBef>
                <a:spcPts val="300"/>
              </a:spcBef>
              <a:spcAft>
                <a:spcPts val="0"/>
              </a:spcAft>
              <a:buSzPts val="700"/>
              <a:buChar char="●"/>
            </a:pPr>
            <a:r>
              <a:rPr lang="en-CA"/>
              <a:t>Disney executives forecast that the upcoming streaming services will not achieve profitability until 2024.</a:t>
            </a:r>
            <a:endParaRPr/>
          </a:p>
          <a:p>
            <a:pPr marL="457200" lvl="0" indent="-273050" algn="l" rtl="0">
              <a:lnSpc>
                <a:spcPct val="100000"/>
              </a:lnSpc>
              <a:spcBef>
                <a:spcPts val="300"/>
              </a:spcBef>
              <a:spcAft>
                <a:spcPts val="0"/>
              </a:spcAft>
              <a:buSzPts val="700"/>
              <a:buChar char="●"/>
            </a:pPr>
            <a:r>
              <a:rPr lang="en-CA"/>
              <a:t>US consumers now pay over $2 billion monthly for subscription-video services.</a:t>
            </a:r>
            <a:endParaRPr sz="1400"/>
          </a:p>
          <a:p>
            <a:pPr marL="457200" lvl="0" indent="-273050" algn="l" rtl="0">
              <a:lnSpc>
                <a:spcPct val="100000"/>
              </a:lnSpc>
              <a:spcBef>
                <a:spcPts val="300"/>
              </a:spcBef>
              <a:spcAft>
                <a:spcPts val="0"/>
              </a:spcAft>
              <a:buSzPts val="700"/>
              <a:buChar char="●"/>
            </a:pPr>
            <a:r>
              <a:rPr lang="en-CA"/>
              <a:t>55 percent of US households now subscribe to paid streaming video services,</a:t>
            </a:r>
            <a:endParaRPr/>
          </a:p>
          <a:p>
            <a:pPr marL="0" lvl="0" indent="0" algn="l" rtl="0">
              <a:lnSpc>
                <a:spcPct val="100000"/>
              </a:lnSpc>
              <a:spcBef>
                <a:spcPts val="300"/>
              </a:spcBef>
              <a:spcAft>
                <a:spcPts val="0"/>
              </a:spcAft>
              <a:buSzPts val="700"/>
              <a:buNone/>
            </a:pPr>
            <a:endParaRPr/>
          </a:p>
        </p:txBody>
      </p:sp>
      <p:grpSp>
        <p:nvGrpSpPr>
          <p:cNvPr id="115" name="Google Shape;115;p20"/>
          <p:cNvGrpSpPr/>
          <p:nvPr/>
        </p:nvGrpSpPr>
        <p:grpSpPr>
          <a:xfrm>
            <a:off x="420474" y="1116399"/>
            <a:ext cx="4608600" cy="288834"/>
            <a:chOff x="339723" y="1047749"/>
            <a:chExt cx="4608600" cy="288834"/>
          </a:xfrm>
        </p:grpSpPr>
        <p:sp>
          <p:nvSpPr>
            <p:cNvPr id="116" name="Google Shape;116;p20"/>
            <p:cNvSpPr txBox="1"/>
            <p:nvPr/>
          </p:nvSpPr>
          <p:spPr>
            <a:xfrm>
              <a:off x="339723" y="1047749"/>
              <a:ext cx="460860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CA" sz="1200" b="0" i="0" u="none" strike="noStrike" cap="none">
                  <a:solidFill>
                    <a:schemeClr val="dk1"/>
                  </a:solidFill>
                  <a:latin typeface="Arial"/>
                  <a:ea typeface="Arial"/>
                  <a:cs typeface="Arial"/>
                  <a:sym typeface="Arial"/>
                </a:rPr>
                <a:t>Media Networks	</a:t>
              </a:r>
              <a:endParaRPr sz="1400" b="0" i="0" u="none" strike="noStrike" cap="none">
                <a:solidFill>
                  <a:srgbClr val="000000"/>
                </a:solidFill>
                <a:latin typeface="Arial"/>
                <a:ea typeface="Arial"/>
                <a:cs typeface="Arial"/>
                <a:sym typeface="Arial"/>
              </a:endParaRPr>
            </a:p>
          </p:txBody>
        </p:sp>
        <p:cxnSp>
          <p:nvCxnSpPr>
            <p:cNvPr id="117" name="Google Shape;117;p20"/>
            <p:cNvCxnSpPr/>
            <p:nvPr/>
          </p:nvCxnSpPr>
          <p:spPr>
            <a:xfrm>
              <a:off x="339723" y="1336583"/>
              <a:ext cx="4608600" cy="0"/>
            </a:xfrm>
            <a:prstGeom prst="straightConnector1">
              <a:avLst/>
            </a:prstGeom>
            <a:noFill/>
            <a:ln w="9525" cap="flat" cmpd="sng">
              <a:solidFill>
                <a:schemeClr val="dk2"/>
              </a:solidFill>
              <a:prstDash val="solid"/>
              <a:round/>
              <a:headEnd type="none" w="sm" len="sm"/>
              <a:tailEnd type="none" w="sm" len="sm"/>
            </a:ln>
          </p:spPr>
        </p:cxnSp>
      </p:grpSp>
      <p:sp>
        <p:nvSpPr>
          <p:cNvPr id="118" name="Google Shape;118;p20"/>
          <p:cNvSpPr txBox="1"/>
          <p:nvPr/>
        </p:nvSpPr>
        <p:spPr>
          <a:xfrm>
            <a:off x="5121200" y="4119990"/>
            <a:ext cx="4586400" cy="448200"/>
          </a:xfrm>
          <a:prstGeom prst="rect">
            <a:avLst/>
          </a:prstGeom>
          <a:noFill/>
          <a:ln>
            <a:noFill/>
          </a:ln>
        </p:spPr>
        <p:txBody>
          <a:bodyPr spcFirstLastPara="1" wrap="square" lIns="91425" tIns="45700" rIns="91425" bIns="45700" anchor="t" anchorCtr="0">
            <a:noAutofit/>
          </a:bodyPr>
          <a:lstStyle/>
          <a:p>
            <a:pPr marL="231775" marR="0" lvl="0" indent="-187325" algn="l" rtl="0">
              <a:lnSpc>
                <a:spcPct val="100000"/>
              </a:lnSpc>
              <a:spcBef>
                <a:spcPts val="0"/>
              </a:spcBef>
              <a:spcAft>
                <a:spcPts val="0"/>
              </a:spcAft>
              <a:buClr>
                <a:schemeClr val="dk2"/>
              </a:buClr>
              <a:buSzPts val="700"/>
              <a:buFont typeface="Noto Sans Symbols"/>
              <a:buNone/>
            </a:pPr>
            <a:endParaRPr sz="1000" b="0" i="0" u="none" strike="noStrike" cap="none">
              <a:solidFill>
                <a:schemeClr val="dk1"/>
              </a:solidFill>
              <a:latin typeface="Arial"/>
              <a:ea typeface="Arial"/>
              <a:cs typeface="Arial"/>
              <a:sym typeface="Arial"/>
            </a:endParaRPr>
          </a:p>
          <a:p>
            <a:pPr marL="171450" marR="0" lvl="0" indent="-107950" algn="l" rtl="0">
              <a:lnSpc>
                <a:spcPct val="100000"/>
              </a:lnSpc>
              <a:spcBef>
                <a:spcPts val="0"/>
              </a:spcBef>
              <a:spcAft>
                <a:spcPts val="0"/>
              </a:spcAft>
              <a:buClr>
                <a:schemeClr val="dk2"/>
              </a:buClr>
              <a:buSzPts val="1000"/>
              <a:buFont typeface="Noto Sans Symbols"/>
              <a:buNone/>
            </a:pPr>
            <a:endParaRPr sz="1000" b="0" i="0" u="none" strike="noStrike" cap="none">
              <a:solidFill>
                <a:schemeClr val="dk1"/>
              </a:solidFill>
              <a:latin typeface="Arial"/>
              <a:ea typeface="Arial"/>
              <a:cs typeface="Arial"/>
              <a:sym typeface="Arial"/>
            </a:endParaRPr>
          </a:p>
        </p:txBody>
      </p:sp>
      <p:grpSp>
        <p:nvGrpSpPr>
          <p:cNvPr id="119" name="Google Shape;119;p20"/>
          <p:cNvGrpSpPr/>
          <p:nvPr/>
        </p:nvGrpSpPr>
        <p:grpSpPr>
          <a:xfrm>
            <a:off x="5118619" y="1116397"/>
            <a:ext cx="4608600" cy="288834"/>
            <a:chOff x="339723" y="1047749"/>
            <a:chExt cx="4608600" cy="288834"/>
          </a:xfrm>
        </p:grpSpPr>
        <p:sp>
          <p:nvSpPr>
            <p:cNvPr id="120" name="Google Shape;120;p20"/>
            <p:cNvSpPr txBox="1"/>
            <p:nvPr/>
          </p:nvSpPr>
          <p:spPr>
            <a:xfrm>
              <a:off x="339723" y="1047749"/>
              <a:ext cx="460860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CA" sz="1200" b="0" i="0" u="none" strike="noStrike" cap="none">
                  <a:solidFill>
                    <a:schemeClr val="dk1"/>
                  </a:solidFill>
                  <a:latin typeface="Arial"/>
                  <a:ea typeface="Arial"/>
                  <a:cs typeface="Arial"/>
                  <a:sym typeface="Arial"/>
                </a:rPr>
                <a:t>Parks and Resorts</a:t>
              </a:r>
              <a:endParaRPr sz="1400" b="0" i="0" u="none" strike="noStrike" cap="none">
                <a:solidFill>
                  <a:srgbClr val="000000"/>
                </a:solidFill>
                <a:latin typeface="Arial"/>
                <a:ea typeface="Arial"/>
                <a:cs typeface="Arial"/>
                <a:sym typeface="Arial"/>
              </a:endParaRPr>
            </a:p>
          </p:txBody>
        </p:sp>
        <p:cxnSp>
          <p:nvCxnSpPr>
            <p:cNvPr id="121" name="Google Shape;121;p20"/>
            <p:cNvCxnSpPr/>
            <p:nvPr/>
          </p:nvCxnSpPr>
          <p:spPr>
            <a:xfrm>
              <a:off x="339723" y="1336583"/>
              <a:ext cx="4608600" cy="0"/>
            </a:xfrm>
            <a:prstGeom prst="straightConnector1">
              <a:avLst/>
            </a:prstGeom>
            <a:noFill/>
            <a:ln w="9525" cap="flat" cmpd="sng">
              <a:solidFill>
                <a:schemeClr val="dk2"/>
              </a:solidFill>
              <a:prstDash val="solid"/>
              <a:round/>
              <a:headEnd type="none" w="sm" len="sm"/>
              <a:tailEnd type="none" w="sm" len="sm"/>
            </a:ln>
          </p:spPr>
        </p:cxnSp>
      </p:grpSp>
      <p:grpSp>
        <p:nvGrpSpPr>
          <p:cNvPr id="122" name="Google Shape;122;p20"/>
          <p:cNvGrpSpPr/>
          <p:nvPr/>
        </p:nvGrpSpPr>
        <p:grpSpPr>
          <a:xfrm>
            <a:off x="5127549" y="4514593"/>
            <a:ext cx="4608600" cy="288834"/>
            <a:chOff x="339723" y="1047749"/>
            <a:chExt cx="4608600" cy="288834"/>
          </a:xfrm>
        </p:grpSpPr>
        <p:sp>
          <p:nvSpPr>
            <p:cNvPr id="123" name="Google Shape;123;p20"/>
            <p:cNvSpPr txBox="1"/>
            <p:nvPr/>
          </p:nvSpPr>
          <p:spPr>
            <a:xfrm>
              <a:off x="339723" y="1047749"/>
              <a:ext cx="460860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CA" sz="1200" b="0" i="0" u="none" strike="noStrike" cap="none">
                  <a:solidFill>
                    <a:schemeClr val="dk1"/>
                  </a:solidFill>
                  <a:latin typeface="Arial"/>
                  <a:ea typeface="Arial"/>
                  <a:cs typeface="Arial"/>
                  <a:sym typeface="Arial"/>
                </a:rPr>
                <a:t>Studio Entertainment and Direct-to-Consumer </a:t>
              </a:r>
              <a:endParaRPr sz="1400" b="0" i="0" u="none" strike="noStrike" cap="none">
                <a:solidFill>
                  <a:srgbClr val="000000"/>
                </a:solidFill>
                <a:latin typeface="Arial"/>
                <a:ea typeface="Arial"/>
                <a:cs typeface="Arial"/>
                <a:sym typeface="Arial"/>
              </a:endParaRPr>
            </a:p>
          </p:txBody>
        </p:sp>
        <p:cxnSp>
          <p:nvCxnSpPr>
            <p:cNvPr id="124" name="Google Shape;124;p20"/>
            <p:cNvCxnSpPr/>
            <p:nvPr/>
          </p:nvCxnSpPr>
          <p:spPr>
            <a:xfrm>
              <a:off x="339723" y="1336583"/>
              <a:ext cx="4608600" cy="0"/>
            </a:xfrm>
            <a:prstGeom prst="straightConnector1">
              <a:avLst/>
            </a:prstGeom>
            <a:noFill/>
            <a:ln w="9525" cap="flat" cmpd="sng">
              <a:solidFill>
                <a:schemeClr val="dk2"/>
              </a:solidFill>
              <a:prstDash val="solid"/>
              <a:round/>
              <a:headEnd type="none" w="sm" len="sm"/>
              <a:tailEnd type="none" w="sm" len="sm"/>
            </a:ln>
          </p:spPr>
        </p:cxnSp>
      </p:grpSp>
      <p:sp>
        <p:nvSpPr>
          <p:cNvPr id="125" name="Google Shape;125;p20"/>
          <p:cNvSpPr txBox="1"/>
          <p:nvPr/>
        </p:nvSpPr>
        <p:spPr>
          <a:xfrm>
            <a:off x="202200" y="1465035"/>
            <a:ext cx="4827000" cy="5473200"/>
          </a:xfrm>
          <a:prstGeom prst="rect">
            <a:avLst/>
          </a:prstGeom>
          <a:noFill/>
          <a:ln>
            <a:noFill/>
          </a:ln>
        </p:spPr>
        <p:txBody>
          <a:bodyPr spcFirstLastPara="1" wrap="square" lIns="0" tIns="45700" rIns="0" bIns="45700" anchor="t" anchorCtr="0">
            <a:noAutofit/>
          </a:bodyPr>
          <a:lstStyle/>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Highly fragmented market with a recent trend of consolidation.</a:t>
            </a:r>
            <a:endParaRPr sz="1000" b="0" i="0" u="none" strike="noStrike" cap="none">
              <a:solidFill>
                <a:schemeClr val="dk1"/>
              </a:solidFill>
              <a:latin typeface="Arial"/>
              <a:ea typeface="Arial"/>
              <a:cs typeface="Arial"/>
              <a:sym typeface="Arial"/>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Walt Disney Company is the market leader with 13% share which represents 41% of its revenue, 25 of which come from ESPN.</a:t>
            </a:r>
            <a:endParaRPr sz="1000" b="0" i="0" u="none" strike="noStrike" cap="none">
              <a:solidFill>
                <a:schemeClr val="dk1"/>
              </a:solidFill>
              <a:latin typeface="Arial"/>
              <a:ea typeface="Arial"/>
              <a:cs typeface="Arial"/>
              <a:sym typeface="Arial"/>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Upcoming merger between Comcast and Viacom will create an extremely competitive market force with share of 12% and extensive resources.</a:t>
            </a:r>
            <a:endParaRPr sz="1000" b="0" i="0" u="none" strike="noStrike" cap="none">
              <a:solidFill>
                <a:schemeClr val="dk1"/>
              </a:solidFill>
              <a:latin typeface="Arial"/>
              <a:ea typeface="Arial"/>
              <a:cs typeface="Arial"/>
              <a:sym typeface="Arial"/>
            </a:endParaRPr>
          </a:p>
          <a:p>
            <a:pPr marL="914400" marR="0" lvl="0" indent="0" algn="l" rtl="0">
              <a:lnSpc>
                <a:spcPct val="100000"/>
              </a:lnSpc>
              <a:spcBef>
                <a:spcPts val="30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914400" marR="0" lvl="0" indent="0" algn="l" rtl="0">
              <a:lnSpc>
                <a:spcPct val="100000"/>
              </a:lnSpc>
              <a:spcBef>
                <a:spcPts val="30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914400" marR="0" lvl="0" indent="0" algn="l" rtl="0">
              <a:lnSpc>
                <a:spcPct val="100000"/>
              </a:lnSpc>
              <a:spcBef>
                <a:spcPts val="30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914400" marR="0" lvl="0" indent="0" algn="l" rtl="0">
              <a:lnSpc>
                <a:spcPct val="100000"/>
              </a:lnSpc>
              <a:spcBef>
                <a:spcPts val="30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914400" marR="0" lvl="0" indent="0" algn="l" rtl="0">
              <a:lnSpc>
                <a:spcPct val="100000"/>
              </a:lnSpc>
              <a:spcBef>
                <a:spcPts val="30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914400" marR="0" lvl="0" indent="0" algn="l" rtl="0">
              <a:lnSpc>
                <a:spcPct val="100000"/>
              </a:lnSpc>
              <a:spcBef>
                <a:spcPts val="30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914400" marR="0" lvl="0" indent="0" algn="l" rtl="0">
              <a:lnSpc>
                <a:spcPct val="100000"/>
              </a:lnSpc>
              <a:spcBef>
                <a:spcPts val="30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914400" marR="0" lvl="0" indent="0" algn="l" rtl="0">
              <a:lnSpc>
                <a:spcPct val="100000"/>
              </a:lnSpc>
              <a:spcBef>
                <a:spcPts val="30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914400" marR="0" lvl="0" indent="0" algn="l" rtl="0">
              <a:lnSpc>
                <a:spcPct val="100000"/>
              </a:lnSpc>
              <a:spcBef>
                <a:spcPts val="30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914400" marR="0" lvl="0" indent="0" algn="l" rtl="0">
              <a:lnSpc>
                <a:spcPct val="100000"/>
              </a:lnSpc>
              <a:spcBef>
                <a:spcPts val="30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914400" marR="0" lvl="0" indent="0" algn="l" rtl="0">
              <a:lnSpc>
                <a:spcPct val="100000"/>
              </a:lnSpc>
              <a:spcBef>
                <a:spcPts val="30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914400" marR="0" lvl="0" indent="0" algn="l" rtl="0">
              <a:lnSpc>
                <a:spcPct val="100000"/>
              </a:lnSpc>
              <a:spcBef>
                <a:spcPts val="30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914400" marR="0" lvl="0" indent="0" algn="l" rtl="0">
              <a:lnSpc>
                <a:spcPct val="100000"/>
              </a:lnSpc>
              <a:spcBef>
                <a:spcPts val="30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Consumers moving away from traditional TV to alternative  media outlets.</a:t>
            </a:r>
            <a:endParaRPr sz="1000" b="0" i="0" u="none" strike="noStrike" cap="none">
              <a:solidFill>
                <a:schemeClr val="dk1"/>
              </a:solidFill>
              <a:latin typeface="Arial"/>
              <a:ea typeface="Arial"/>
              <a:cs typeface="Arial"/>
              <a:sym typeface="Arial"/>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48% of all US consumers streamed TV content every day or weekly in 2017.</a:t>
            </a:r>
            <a:endParaRPr sz="1000" b="0" i="0" u="none" strike="noStrike" cap="none">
              <a:solidFill>
                <a:schemeClr val="dk1"/>
              </a:solidFill>
              <a:latin typeface="Arial"/>
              <a:ea typeface="Arial"/>
              <a:cs typeface="Arial"/>
              <a:sym typeface="Arial"/>
            </a:endParaRPr>
          </a:p>
          <a:p>
            <a:pPr marL="914400" marR="0" lvl="0" indent="0" algn="l" rtl="0">
              <a:lnSpc>
                <a:spcPct val="100000"/>
              </a:lnSpc>
              <a:spcBef>
                <a:spcPts val="30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461962" marR="0" lvl="1" indent="-184150" algn="l" rtl="0">
              <a:lnSpc>
                <a:spcPct val="100000"/>
              </a:lnSpc>
              <a:spcBef>
                <a:spcPts val="300"/>
              </a:spcBef>
              <a:spcAft>
                <a:spcPts val="0"/>
              </a:spcAft>
              <a:buClr>
                <a:schemeClr val="accent1"/>
              </a:buClr>
              <a:buSzPts val="700"/>
              <a:buFont typeface="Noto Sans Symbols"/>
              <a:buNone/>
            </a:pPr>
            <a:endParaRPr sz="1000" b="0" i="0" u="none" strike="noStrike" cap="none">
              <a:solidFill>
                <a:schemeClr val="dk1"/>
              </a:solidFill>
              <a:latin typeface="Arial"/>
              <a:ea typeface="Arial"/>
              <a:cs typeface="Arial"/>
              <a:sym typeface="Arial"/>
            </a:endParaRPr>
          </a:p>
          <a:p>
            <a:pPr marL="461962" marR="0" lvl="1" indent="-184150" algn="l" rtl="0">
              <a:lnSpc>
                <a:spcPct val="100000"/>
              </a:lnSpc>
              <a:spcBef>
                <a:spcPts val="300"/>
              </a:spcBef>
              <a:spcAft>
                <a:spcPts val="0"/>
              </a:spcAft>
              <a:buClr>
                <a:schemeClr val="accent1"/>
              </a:buClr>
              <a:buSzPts val="700"/>
              <a:buFont typeface="Noto Sans Symbols"/>
              <a:buNone/>
            </a:pPr>
            <a:endParaRPr sz="1000" b="0" i="0" u="none" strike="noStrike" cap="none">
              <a:solidFill>
                <a:schemeClr val="dk1"/>
              </a:solidFill>
              <a:latin typeface="Arial"/>
              <a:ea typeface="Arial"/>
              <a:cs typeface="Arial"/>
              <a:sym typeface="Arial"/>
            </a:endParaRPr>
          </a:p>
        </p:txBody>
      </p:sp>
      <p:sp>
        <p:nvSpPr>
          <p:cNvPr id="126" name="Google Shape;126;p20"/>
          <p:cNvSpPr txBox="1"/>
          <p:nvPr/>
        </p:nvSpPr>
        <p:spPr>
          <a:xfrm>
            <a:off x="4935625" y="1464624"/>
            <a:ext cx="4791600" cy="1443467"/>
          </a:xfrm>
          <a:prstGeom prst="rect">
            <a:avLst/>
          </a:prstGeom>
          <a:noFill/>
          <a:ln>
            <a:noFill/>
          </a:ln>
        </p:spPr>
        <p:txBody>
          <a:bodyPr spcFirstLastPara="1" wrap="square" lIns="0" tIns="45700" rIns="0" bIns="45700" anchor="t" anchorCtr="0">
            <a:noAutofit/>
          </a:bodyPr>
          <a:lstStyle/>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Global 5% surge in theme park spending in 2018 which, with the help of the “Experience Economy”, drives market revenue to $45 billion.</a:t>
            </a:r>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Domestic tourist makes up 73% of the total tourism globally.</a:t>
            </a:r>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China has quickly grown to be the leader in domestic tourism.</a:t>
            </a:r>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Increased competition due to theme park openings such as Universal's Harry Potter-themed land in Orlando and Hollywood.</a:t>
            </a:r>
            <a:endParaRPr/>
          </a:p>
          <a:p>
            <a:pPr marL="461962" marR="0" lvl="1" indent="-228600" algn="l" rtl="0">
              <a:lnSpc>
                <a:spcPct val="100000"/>
              </a:lnSpc>
              <a:spcBef>
                <a:spcPts val="300"/>
              </a:spcBef>
              <a:spcAft>
                <a:spcPts val="0"/>
              </a:spcAft>
              <a:buClr>
                <a:schemeClr val="dk2"/>
              </a:buClr>
              <a:buSzPts val="700"/>
              <a:buFont typeface="Noto Sans Symbols"/>
              <a:buChar char="■"/>
            </a:pPr>
            <a:r>
              <a:rPr lang="en-CA" sz="1000" b="0" i="0" u="none" strike="noStrike" cap="none">
                <a:solidFill>
                  <a:schemeClr val="dk1"/>
                </a:solidFill>
                <a:latin typeface="Arial"/>
                <a:ea typeface="Arial"/>
                <a:cs typeface="Arial"/>
                <a:sym typeface="Arial"/>
              </a:rPr>
              <a:t>Highly industry specific competitors.</a:t>
            </a:r>
            <a:endParaRPr/>
          </a:p>
          <a:p>
            <a:pPr marL="233361" marR="0" lvl="1" indent="0" algn="l" rtl="0">
              <a:lnSpc>
                <a:spcPct val="100000"/>
              </a:lnSpc>
              <a:spcBef>
                <a:spcPts val="30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461962" marR="0" lvl="1" indent="-184150" algn="l" rtl="0">
              <a:lnSpc>
                <a:spcPct val="100000"/>
              </a:lnSpc>
              <a:spcBef>
                <a:spcPts val="300"/>
              </a:spcBef>
              <a:spcAft>
                <a:spcPts val="0"/>
              </a:spcAft>
              <a:buClr>
                <a:schemeClr val="accent1"/>
              </a:buClr>
              <a:buSzPts val="700"/>
              <a:buFont typeface="Noto Sans Symbols"/>
              <a:buNone/>
            </a:pPr>
            <a:endParaRPr sz="1000" b="0" i="0" u="none" strike="noStrike" cap="none">
              <a:solidFill>
                <a:schemeClr val="dk1"/>
              </a:solidFill>
              <a:latin typeface="Arial"/>
              <a:ea typeface="Arial"/>
              <a:cs typeface="Arial"/>
              <a:sym typeface="Arial"/>
            </a:endParaRPr>
          </a:p>
        </p:txBody>
      </p:sp>
      <p:pic>
        <p:nvPicPr>
          <p:cNvPr id="127" name="Google Shape;127;p20"/>
          <p:cNvPicPr preferRelativeResize="0"/>
          <p:nvPr/>
        </p:nvPicPr>
        <p:blipFill rotWithShape="1">
          <a:blip r:embed="rId3">
            <a:alphaModFix/>
          </a:blip>
          <a:srcRect/>
          <a:stretch/>
        </p:blipFill>
        <p:spPr>
          <a:xfrm>
            <a:off x="1410031" y="6040665"/>
            <a:ext cx="1389837" cy="533399"/>
          </a:xfrm>
          <a:prstGeom prst="rect">
            <a:avLst/>
          </a:prstGeom>
          <a:noFill/>
          <a:ln>
            <a:noFill/>
          </a:ln>
        </p:spPr>
      </p:pic>
      <p:pic>
        <p:nvPicPr>
          <p:cNvPr id="128" name="Google Shape;128;p20"/>
          <p:cNvPicPr preferRelativeResize="0"/>
          <p:nvPr/>
        </p:nvPicPr>
        <p:blipFill rotWithShape="1">
          <a:blip r:embed="rId4">
            <a:alphaModFix/>
          </a:blip>
          <a:srcRect/>
          <a:stretch/>
        </p:blipFill>
        <p:spPr>
          <a:xfrm>
            <a:off x="2518090" y="5516312"/>
            <a:ext cx="1252304" cy="410112"/>
          </a:xfrm>
          <a:prstGeom prst="rect">
            <a:avLst/>
          </a:prstGeom>
          <a:noFill/>
          <a:ln>
            <a:noFill/>
          </a:ln>
        </p:spPr>
      </p:pic>
      <p:pic>
        <p:nvPicPr>
          <p:cNvPr id="129" name="Google Shape;129;p20"/>
          <p:cNvPicPr preferRelativeResize="0"/>
          <p:nvPr/>
        </p:nvPicPr>
        <p:blipFill rotWithShape="1">
          <a:blip r:embed="rId5">
            <a:alphaModFix/>
          </a:blip>
          <a:srcRect/>
          <a:stretch/>
        </p:blipFill>
        <p:spPr>
          <a:xfrm>
            <a:off x="3527651" y="6040666"/>
            <a:ext cx="1252303" cy="533398"/>
          </a:xfrm>
          <a:prstGeom prst="rect">
            <a:avLst/>
          </a:prstGeom>
          <a:noFill/>
          <a:ln>
            <a:noFill/>
          </a:ln>
        </p:spPr>
      </p:pic>
      <p:pic>
        <p:nvPicPr>
          <p:cNvPr id="130" name="Google Shape;130;p20"/>
          <p:cNvPicPr preferRelativeResize="0"/>
          <p:nvPr/>
        </p:nvPicPr>
        <p:blipFill rotWithShape="1">
          <a:blip r:embed="rId6">
            <a:alphaModFix/>
          </a:blip>
          <a:srcRect/>
          <a:stretch/>
        </p:blipFill>
        <p:spPr>
          <a:xfrm>
            <a:off x="642938" y="5438927"/>
            <a:ext cx="1297797" cy="533400"/>
          </a:xfrm>
          <a:prstGeom prst="rect">
            <a:avLst/>
          </a:prstGeom>
          <a:noFill/>
          <a:ln>
            <a:noFill/>
          </a:ln>
        </p:spPr>
      </p:pic>
      <p:pic>
        <p:nvPicPr>
          <p:cNvPr id="131" name="Google Shape;131;p20"/>
          <p:cNvPicPr preferRelativeResize="0"/>
          <p:nvPr/>
        </p:nvPicPr>
        <p:blipFill rotWithShape="1">
          <a:blip r:embed="rId7">
            <a:alphaModFix/>
          </a:blip>
          <a:srcRect/>
          <a:stretch/>
        </p:blipFill>
        <p:spPr>
          <a:xfrm>
            <a:off x="10439400" y="541524"/>
            <a:ext cx="7182249" cy="2941400"/>
          </a:xfrm>
          <a:prstGeom prst="rect">
            <a:avLst/>
          </a:prstGeom>
          <a:noFill/>
          <a:ln>
            <a:noFill/>
          </a:ln>
        </p:spPr>
      </p:pic>
      <p:pic>
        <p:nvPicPr>
          <p:cNvPr id="132" name="Google Shape;132;p20"/>
          <p:cNvPicPr preferRelativeResize="0"/>
          <p:nvPr/>
        </p:nvPicPr>
        <p:blipFill rotWithShape="1">
          <a:blip r:embed="rId8">
            <a:alphaModFix/>
          </a:blip>
          <a:srcRect/>
          <a:stretch/>
        </p:blipFill>
        <p:spPr>
          <a:xfrm>
            <a:off x="10439388" y="3814101"/>
            <a:ext cx="7430663" cy="2078700"/>
          </a:xfrm>
          <a:prstGeom prst="rect">
            <a:avLst/>
          </a:prstGeom>
          <a:noFill/>
          <a:ln>
            <a:noFill/>
          </a:ln>
        </p:spPr>
      </p:pic>
      <p:pic>
        <p:nvPicPr>
          <p:cNvPr id="133" name="Google Shape;133;p20"/>
          <p:cNvPicPr preferRelativeResize="0"/>
          <p:nvPr/>
        </p:nvPicPr>
        <p:blipFill rotWithShape="1">
          <a:blip r:embed="rId9">
            <a:alphaModFix/>
          </a:blip>
          <a:srcRect/>
          <a:stretch/>
        </p:blipFill>
        <p:spPr>
          <a:xfrm>
            <a:off x="11147550" y="4283750"/>
            <a:ext cx="5086973" cy="2654450"/>
          </a:xfrm>
          <a:prstGeom prst="rect">
            <a:avLst/>
          </a:prstGeom>
          <a:noFill/>
          <a:ln>
            <a:noFill/>
          </a:ln>
        </p:spPr>
      </p:pic>
      <p:pic>
        <p:nvPicPr>
          <p:cNvPr id="134" name="Google Shape;134;p20"/>
          <p:cNvPicPr preferRelativeResize="0"/>
          <p:nvPr/>
        </p:nvPicPr>
        <p:blipFill rotWithShape="1">
          <a:blip r:embed="rId10">
            <a:alphaModFix/>
          </a:blip>
          <a:srcRect/>
          <a:stretch/>
        </p:blipFill>
        <p:spPr>
          <a:xfrm>
            <a:off x="642938" y="2503619"/>
            <a:ext cx="4073137" cy="2316041"/>
          </a:xfrm>
          <a:prstGeom prst="rect">
            <a:avLst/>
          </a:prstGeom>
          <a:noFill/>
          <a:ln>
            <a:noFill/>
          </a:ln>
        </p:spPr>
      </p:pic>
      <p:pic>
        <p:nvPicPr>
          <p:cNvPr id="135" name="Google Shape;135;p20"/>
          <p:cNvPicPr preferRelativeResize="0"/>
          <p:nvPr/>
        </p:nvPicPr>
        <p:blipFill rotWithShape="1">
          <a:blip r:embed="rId11">
            <a:alphaModFix/>
          </a:blip>
          <a:srcRect/>
          <a:stretch/>
        </p:blipFill>
        <p:spPr>
          <a:xfrm>
            <a:off x="5424237" y="2952136"/>
            <a:ext cx="3930320" cy="15721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4"/>
          <p:cNvSpPr txBox="1">
            <a:spLocks noGrp="1"/>
          </p:cNvSpPr>
          <p:nvPr>
            <p:ph type="body" idx="1"/>
          </p:nvPr>
        </p:nvSpPr>
        <p:spPr>
          <a:xfrm>
            <a:off x="329406" y="864618"/>
            <a:ext cx="9400032" cy="1828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840"/>
              <a:buNone/>
            </a:pPr>
            <a:endParaRPr/>
          </a:p>
        </p:txBody>
      </p:sp>
      <p:sp>
        <p:nvSpPr>
          <p:cNvPr id="141" name="Google Shape;141;p4"/>
          <p:cNvSpPr txBox="1">
            <a:spLocks noGrp="1"/>
          </p:cNvSpPr>
          <p:nvPr>
            <p:ph type="ftr" idx="11"/>
          </p:nvPr>
        </p:nvSpPr>
        <p:spPr>
          <a:xfrm>
            <a:off x="642938" y="7035954"/>
            <a:ext cx="6400800" cy="414338"/>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SzPts val="1400"/>
              <a:buNone/>
            </a:pPr>
            <a:r>
              <a:rPr lang="en-CA"/>
              <a:t>Bloomberg, FactSet, Walt Disney Company</a:t>
            </a:r>
            <a:endParaRPr/>
          </a:p>
          <a:p>
            <a:pPr marL="0" lvl="0" indent="0" algn="l" rtl="0">
              <a:lnSpc>
                <a:spcPct val="100000"/>
              </a:lnSpc>
              <a:spcBef>
                <a:spcPts val="0"/>
              </a:spcBef>
              <a:spcAft>
                <a:spcPts val="0"/>
              </a:spcAft>
              <a:buSzPts val="1400"/>
              <a:buNone/>
            </a:pPr>
            <a:endParaRPr/>
          </a:p>
        </p:txBody>
      </p:sp>
      <p:sp>
        <p:nvSpPr>
          <p:cNvPr id="142" name="Google Shape;142;p4"/>
          <p:cNvSpPr txBox="1">
            <a:spLocks noGrp="1"/>
          </p:cNvSpPr>
          <p:nvPr>
            <p:ph type="body" idx="2"/>
          </p:nvPr>
        </p:nvSpPr>
        <p:spPr>
          <a:xfrm>
            <a:off x="5121212" y="302161"/>
            <a:ext cx="4608576" cy="128016"/>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60"/>
              <a:buNone/>
            </a:pPr>
            <a:endParaRPr/>
          </a:p>
        </p:txBody>
      </p:sp>
      <p:sp>
        <p:nvSpPr>
          <p:cNvPr id="143" name="Google Shape;143;p4"/>
          <p:cNvSpPr txBox="1">
            <a:spLocks noGrp="1"/>
          </p:cNvSpPr>
          <p:nvPr>
            <p:ph type="title"/>
          </p:nvPr>
        </p:nvSpPr>
        <p:spPr>
          <a:xfrm>
            <a:off x="329406" y="541526"/>
            <a:ext cx="9400032" cy="32004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400"/>
              <a:buNone/>
            </a:pPr>
            <a:r>
              <a:rPr lang="en-CA"/>
              <a:t>Macroeconomic Outlook</a:t>
            </a:r>
            <a:endParaRPr/>
          </a:p>
        </p:txBody>
      </p:sp>
      <p:sp>
        <p:nvSpPr>
          <p:cNvPr id="144" name="Google Shape;144;p4"/>
          <p:cNvSpPr txBox="1"/>
          <p:nvPr/>
        </p:nvSpPr>
        <p:spPr>
          <a:xfrm>
            <a:off x="11570799" y="-2282901"/>
            <a:ext cx="460860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CA" sz="1200" b="0" i="0" u="none" strike="noStrike" cap="none">
                <a:solidFill>
                  <a:schemeClr val="dk1"/>
                </a:solidFill>
                <a:latin typeface="Arial"/>
                <a:ea typeface="Arial"/>
                <a:cs typeface="Arial"/>
                <a:sym typeface="Arial"/>
              </a:rPr>
              <a:t>MACROECONOMICS	</a:t>
            </a:r>
            <a:endParaRPr sz="1400" b="0" i="0" u="none" strike="noStrike" cap="none">
              <a:solidFill>
                <a:srgbClr val="000000"/>
              </a:solidFill>
              <a:latin typeface="Arial"/>
              <a:ea typeface="Arial"/>
              <a:cs typeface="Arial"/>
              <a:sym typeface="Arial"/>
            </a:endParaRPr>
          </a:p>
        </p:txBody>
      </p:sp>
      <p:sp>
        <p:nvSpPr>
          <p:cNvPr id="145" name="Google Shape;145;p4"/>
          <p:cNvSpPr txBox="1"/>
          <p:nvPr/>
        </p:nvSpPr>
        <p:spPr>
          <a:xfrm>
            <a:off x="320675" y="4647640"/>
            <a:ext cx="4586400" cy="448200"/>
          </a:xfrm>
          <a:prstGeom prst="rect">
            <a:avLst/>
          </a:prstGeom>
          <a:noFill/>
          <a:ln>
            <a:noFill/>
          </a:ln>
        </p:spPr>
        <p:txBody>
          <a:bodyPr spcFirstLastPara="1" wrap="square" lIns="91425" tIns="45700" rIns="91425" bIns="45700" anchor="t" anchorCtr="0">
            <a:noAutofit/>
          </a:bodyPr>
          <a:lstStyle/>
          <a:p>
            <a:pPr marL="231775" marR="0" lvl="0" indent="-187325" algn="l" rtl="0">
              <a:lnSpc>
                <a:spcPct val="100000"/>
              </a:lnSpc>
              <a:spcBef>
                <a:spcPts val="0"/>
              </a:spcBef>
              <a:spcAft>
                <a:spcPts val="0"/>
              </a:spcAft>
              <a:buClr>
                <a:schemeClr val="dk2"/>
              </a:buClr>
              <a:buSzPts val="700"/>
              <a:buFont typeface="Noto Sans Symbols"/>
              <a:buNone/>
            </a:pPr>
            <a:endParaRPr sz="1000" b="0" i="0" u="none" strike="noStrike" cap="none">
              <a:solidFill>
                <a:schemeClr val="dk1"/>
              </a:solidFill>
              <a:latin typeface="Arial"/>
              <a:ea typeface="Arial"/>
              <a:cs typeface="Arial"/>
              <a:sym typeface="Arial"/>
            </a:endParaRPr>
          </a:p>
          <a:p>
            <a:pPr marL="171450" marR="0" lvl="0" indent="-107950" algn="l" rtl="0">
              <a:lnSpc>
                <a:spcPct val="100000"/>
              </a:lnSpc>
              <a:spcBef>
                <a:spcPts val="0"/>
              </a:spcBef>
              <a:spcAft>
                <a:spcPts val="0"/>
              </a:spcAft>
              <a:buClr>
                <a:schemeClr val="dk2"/>
              </a:buClr>
              <a:buSzPts val="1000"/>
              <a:buFont typeface="Noto Sans Symbols"/>
              <a:buNone/>
            </a:pPr>
            <a:endParaRPr sz="1000" b="0" i="0" u="none" strike="noStrike" cap="none">
              <a:solidFill>
                <a:schemeClr val="dk1"/>
              </a:solidFill>
              <a:latin typeface="Arial"/>
              <a:ea typeface="Arial"/>
              <a:cs typeface="Arial"/>
              <a:sym typeface="Arial"/>
            </a:endParaRPr>
          </a:p>
        </p:txBody>
      </p:sp>
      <p:sp>
        <p:nvSpPr>
          <p:cNvPr id="146" name="Google Shape;146;p4"/>
          <p:cNvSpPr txBox="1"/>
          <p:nvPr/>
        </p:nvSpPr>
        <p:spPr>
          <a:xfrm>
            <a:off x="10992800" y="2118104"/>
            <a:ext cx="4827000" cy="2582700"/>
          </a:xfrm>
          <a:prstGeom prst="rect">
            <a:avLst/>
          </a:prstGeom>
          <a:noFill/>
          <a:ln>
            <a:noFill/>
          </a:ln>
        </p:spPr>
        <p:txBody>
          <a:bodyPr spcFirstLastPara="1" wrap="square" lIns="0" tIns="45700" rIns="0" bIns="45700" anchor="t" anchorCtr="0">
            <a:noAutofit/>
          </a:bodyPr>
          <a:lstStyle/>
          <a:p>
            <a:pPr marL="914400" marR="0" lvl="1" indent="-273050" algn="l" rtl="0">
              <a:lnSpc>
                <a:spcPct val="100000"/>
              </a:lnSpc>
              <a:spcBef>
                <a:spcPts val="300"/>
              </a:spcBef>
              <a:spcAft>
                <a:spcPts val="0"/>
              </a:spcAft>
              <a:buClr>
                <a:schemeClr val="dk2"/>
              </a:buClr>
              <a:buSzPts val="700"/>
              <a:buFont typeface="Noto Sans Symbols"/>
              <a:buChar char="■"/>
            </a:pPr>
            <a:r>
              <a:rPr lang="en-CA" sz="1000" b="0" i="0" u="none" strike="noStrike" cap="none">
                <a:solidFill>
                  <a:schemeClr val="dk1"/>
                </a:solidFill>
                <a:latin typeface="Arial"/>
                <a:ea typeface="Arial"/>
                <a:cs typeface="Arial"/>
                <a:sym typeface="Arial"/>
              </a:rPr>
              <a:t>International relations.</a:t>
            </a:r>
            <a:endParaRPr sz="1000" b="0" i="0" u="none" strike="noStrike" cap="none">
              <a:solidFill>
                <a:schemeClr val="dk1"/>
              </a:solidFill>
              <a:latin typeface="Arial"/>
              <a:ea typeface="Arial"/>
              <a:cs typeface="Arial"/>
              <a:sym typeface="Arial"/>
            </a:endParaRPr>
          </a:p>
          <a:p>
            <a:pPr marL="914400" marR="0" lvl="1" indent="-273050" algn="l" rtl="0">
              <a:lnSpc>
                <a:spcPct val="100000"/>
              </a:lnSpc>
              <a:spcBef>
                <a:spcPts val="300"/>
              </a:spcBef>
              <a:spcAft>
                <a:spcPts val="0"/>
              </a:spcAft>
              <a:buClr>
                <a:schemeClr val="dk2"/>
              </a:buClr>
              <a:buSzPts val="700"/>
              <a:buFont typeface="Noto Sans Symbols"/>
              <a:buChar char="■"/>
            </a:pPr>
            <a:r>
              <a:rPr lang="en-CA" sz="1000" b="0" i="0" u="none" strike="noStrike" cap="none">
                <a:solidFill>
                  <a:schemeClr val="dk1"/>
                </a:solidFill>
                <a:latin typeface="Arial"/>
                <a:ea typeface="Arial"/>
                <a:cs typeface="Arial"/>
                <a:sym typeface="Arial"/>
              </a:rPr>
              <a:t>Consumer spending as tied to the economic business cycle.</a:t>
            </a:r>
            <a:endParaRPr sz="1000" b="0" i="0" u="none" strike="noStrike" cap="none">
              <a:solidFill>
                <a:schemeClr val="dk1"/>
              </a:solidFill>
              <a:latin typeface="Arial"/>
              <a:ea typeface="Arial"/>
              <a:cs typeface="Arial"/>
              <a:sym typeface="Arial"/>
            </a:endParaRPr>
          </a:p>
          <a:p>
            <a:pPr marL="914400" marR="0" lvl="1" indent="-273050" algn="l" rtl="0">
              <a:lnSpc>
                <a:spcPct val="100000"/>
              </a:lnSpc>
              <a:spcBef>
                <a:spcPts val="300"/>
              </a:spcBef>
              <a:spcAft>
                <a:spcPts val="0"/>
              </a:spcAft>
              <a:buClr>
                <a:schemeClr val="dk2"/>
              </a:buClr>
              <a:buSzPts val="700"/>
              <a:buFont typeface="Noto Sans Symbols"/>
              <a:buChar char="■"/>
            </a:pPr>
            <a:r>
              <a:rPr lang="en-CA" sz="1000" b="0" i="0" u="none" strike="noStrike" cap="none">
                <a:solidFill>
                  <a:schemeClr val="dk1"/>
                </a:solidFill>
                <a:latin typeface="Arial"/>
                <a:ea typeface="Arial"/>
                <a:cs typeface="Arial"/>
                <a:sym typeface="Arial"/>
              </a:rPr>
              <a:t>China trade war?</a:t>
            </a:r>
            <a:endParaRPr sz="1000" b="0" i="0" u="none" strike="noStrike" cap="none">
              <a:solidFill>
                <a:schemeClr val="dk1"/>
              </a:solidFill>
              <a:latin typeface="Arial"/>
              <a:ea typeface="Arial"/>
              <a:cs typeface="Arial"/>
              <a:sym typeface="Arial"/>
            </a:endParaRPr>
          </a:p>
          <a:p>
            <a:pPr marL="914400" marR="0" lvl="1" indent="-273050" algn="l" rtl="0">
              <a:lnSpc>
                <a:spcPct val="100000"/>
              </a:lnSpc>
              <a:spcBef>
                <a:spcPts val="300"/>
              </a:spcBef>
              <a:spcAft>
                <a:spcPts val="0"/>
              </a:spcAft>
              <a:buClr>
                <a:schemeClr val="dk2"/>
              </a:buClr>
              <a:buSzPts val="700"/>
              <a:buFont typeface="Noto Sans Symbols"/>
              <a:buChar char="■"/>
            </a:pPr>
            <a:r>
              <a:rPr lang="en-CA" sz="1000" b="0" i="0" u="none" strike="noStrike" cap="none">
                <a:solidFill>
                  <a:schemeClr val="dk1"/>
                </a:solidFill>
                <a:latin typeface="Arial"/>
                <a:ea typeface="Arial"/>
                <a:cs typeface="Arial"/>
                <a:sym typeface="Arial"/>
              </a:rPr>
              <a:t>Decline in pay T.V. households in the United States (could be micro)</a:t>
            </a:r>
            <a:endParaRPr sz="1000" b="0" i="0" u="none" strike="noStrike" cap="none">
              <a:solidFill>
                <a:schemeClr val="dk1"/>
              </a:solidFill>
              <a:latin typeface="Arial"/>
              <a:ea typeface="Arial"/>
              <a:cs typeface="Arial"/>
              <a:sym typeface="Arial"/>
            </a:endParaRPr>
          </a:p>
          <a:p>
            <a:pPr marL="914400" marR="0" lvl="1" indent="-273050" algn="l" rtl="0">
              <a:lnSpc>
                <a:spcPct val="100000"/>
              </a:lnSpc>
              <a:spcBef>
                <a:spcPts val="300"/>
              </a:spcBef>
              <a:spcAft>
                <a:spcPts val="0"/>
              </a:spcAft>
              <a:buClr>
                <a:schemeClr val="dk2"/>
              </a:buClr>
              <a:buSzPts val="700"/>
              <a:buFont typeface="Noto Sans Symbols"/>
              <a:buChar char="■"/>
            </a:pPr>
            <a:r>
              <a:rPr lang="en-CA" sz="1400" b="0" i="0" u="none" strike="noStrike" cap="none">
                <a:solidFill>
                  <a:schemeClr val="dk1"/>
                </a:solidFill>
                <a:latin typeface="Arial"/>
                <a:ea typeface="Arial"/>
                <a:cs typeface="Arial"/>
                <a:sym typeface="Arial"/>
              </a:rPr>
              <a:t>literally anything to do with GDP, consumer spending, or rise in discretionary income </a:t>
            </a:r>
            <a:endParaRPr sz="1400" b="0" i="0" u="none" strike="noStrike" cap="none">
              <a:solidFill>
                <a:schemeClr val="dk1"/>
              </a:solidFill>
              <a:latin typeface="Arial"/>
              <a:ea typeface="Arial"/>
              <a:cs typeface="Arial"/>
              <a:sym typeface="Arial"/>
            </a:endParaRPr>
          </a:p>
          <a:p>
            <a:pPr marL="914400" marR="0" lvl="1" indent="-273050" algn="l" rtl="0">
              <a:lnSpc>
                <a:spcPct val="100000"/>
              </a:lnSpc>
              <a:spcBef>
                <a:spcPts val="300"/>
              </a:spcBef>
              <a:spcAft>
                <a:spcPts val="0"/>
              </a:spcAft>
              <a:buClr>
                <a:schemeClr val="dk2"/>
              </a:buClr>
              <a:buSzPts val="700"/>
              <a:buFont typeface="Noto Sans Symbols"/>
              <a:buChar char="■"/>
            </a:pPr>
            <a:r>
              <a:rPr lang="en-CA" sz="1000" b="0" i="0" u="none" strike="noStrike" cap="none">
                <a:solidFill>
                  <a:schemeClr val="dk1"/>
                </a:solidFill>
                <a:latin typeface="Arial"/>
                <a:ea typeface="Arial"/>
                <a:cs typeface="Arial"/>
                <a:sym typeface="Arial"/>
              </a:rPr>
              <a:t>maybe mention how we are defensive during a recessionary period surprisingly; 2008-2009  recession</a:t>
            </a:r>
            <a:endParaRPr sz="1400" b="0" i="0" u="none" strike="noStrike" cap="none">
              <a:solidFill>
                <a:schemeClr val="dk1"/>
              </a:solidFill>
              <a:latin typeface="Arial"/>
              <a:ea typeface="Arial"/>
              <a:cs typeface="Arial"/>
              <a:sym typeface="Arial"/>
            </a:endParaRPr>
          </a:p>
          <a:p>
            <a:pPr marL="914400" marR="0" lvl="0" indent="0" algn="l" rtl="0">
              <a:lnSpc>
                <a:spcPct val="100000"/>
              </a:lnSpc>
              <a:spcBef>
                <a:spcPts val="30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461962" marR="0" lvl="1" indent="-184150" algn="l" rtl="0">
              <a:lnSpc>
                <a:spcPct val="100000"/>
              </a:lnSpc>
              <a:spcBef>
                <a:spcPts val="300"/>
              </a:spcBef>
              <a:spcAft>
                <a:spcPts val="0"/>
              </a:spcAft>
              <a:buClr>
                <a:schemeClr val="accent1"/>
              </a:buClr>
              <a:buSzPts val="700"/>
              <a:buFont typeface="Noto Sans Symbols"/>
              <a:buNone/>
            </a:pPr>
            <a:endParaRPr sz="1000" b="0" i="0" u="none" strike="noStrike" cap="none">
              <a:solidFill>
                <a:schemeClr val="dk1"/>
              </a:solidFill>
              <a:latin typeface="Arial"/>
              <a:ea typeface="Arial"/>
              <a:cs typeface="Arial"/>
              <a:sym typeface="Arial"/>
            </a:endParaRPr>
          </a:p>
        </p:txBody>
      </p:sp>
      <p:sp>
        <p:nvSpPr>
          <p:cNvPr id="147" name="Google Shape;147;p4"/>
          <p:cNvSpPr txBox="1"/>
          <p:nvPr/>
        </p:nvSpPr>
        <p:spPr>
          <a:xfrm>
            <a:off x="517500" y="1563843"/>
            <a:ext cx="3613200" cy="193890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CA" sz="1000" b="1" i="0" u="none" strike="noStrike" cap="none">
                <a:solidFill>
                  <a:srgbClr val="000000"/>
                </a:solidFill>
                <a:latin typeface="Arial"/>
                <a:ea typeface="Arial"/>
                <a:cs typeface="Arial"/>
                <a:sym typeface="Arial"/>
              </a:rPr>
              <a:t>Consumer Spending and Economic Business Cycle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000"/>
              <a:buFont typeface="Arial"/>
              <a:buChar char="•"/>
            </a:pPr>
            <a:r>
              <a:rPr lang="en-CA" sz="1000" b="0" i="0" u="none" strike="noStrike" cap="none">
                <a:solidFill>
                  <a:srgbClr val="000000"/>
                </a:solidFill>
                <a:latin typeface="Arial"/>
                <a:ea typeface="Arial"/>
                <a:cs typeface="Arial"/>
                <a:sym typeface="Arial"/>
              </a:rPr>
              <a:t>Climbing U.S. consumer spending has been referred to as the backbone of the domestic economy in recent years.</a:t>
            </a:r>
            <a:endParaRPr/>
          </a:p>
          <a:p>
            <a:pPr marL="171450" marR="0" lvl="0" indent="-171450" algn="l" rtl="0">
              <a:lnSpc>
                <a:spcPct val="100000"/>
              </a:lnSpc>
              <a:spcBef>
                <a:spcPts val="0"/>
              </a:spcBef>
              <a:spcAft>
                <a:spcPts val="0"/>
              </a:spcAft>
              <a:buClr>
                <a:srgbClr val="000000"/>
              </a:buClr>
              <a:buSzPts val="1000"/>
              <a:buFont typeface="Arial"/>
              <a:buChar char="•"/>
            </a:pPr>
            <a:r>
              <a:rPr lang="en-CA" sz="1000" b="0" i="0" u="none" strike="noStrike" cap="none">
                <a:solidFill>
                  <a:srgbClr val="000000"/>
                </a:solidFill>
                <a:latin typeface="Arial"/>
                <a:ea typeface="Arial"/>
                <a:cs typeface="Arial"/>
                <a:sym typeface="Arial"/>
              </a:rPr>
              <a:t>U.S. GDP growth is expected to remain between 2-3% which will continue to drive consumer spending</a:t>
            </a:r>
            <a:endParaRPr/>
          </a:p>
          <a:p>
            <a:pPr marL="171450" marR="0" lvl="0" indent="-171450" algn="l" rtl="0">
              <a:lnSpc>
                <a:spcPct val="100000"/>
              </a:lnSpc>
              <a:spcBef>
                <a:spcPts val="0"/>
              </a:spcBef>
              <a:spcAft>
                <a:spcPts val="0"/>
              </a:spcAft>
              <a:buClr>
                <a:srgbClr val="000000"/>
              </a:buClr>
              <a:buSzPts val="1000"/>
              <a:buFont typeface="Arial"/>
              <a:buChar char="•"/>
            </a:pPr>
            <a:r>
              <a:rPr lang="en-CA" sz="1000" b="0" i="0" u="none" strike="noStrike" cap="none">
                <a:solidFill>
                  <a:srgbClr val="000000"/>
                </a:solidFill>
                <a:latin typeface="Arial"/>
                <a:ea typeface="Arial"/>
                <a:cs typeface="Arial"/>
                <a:sym typeface="Arial"/>
              </a:rPr>
              <a:t>National unemployment rate determines the health of the economy and it is below 4%, its lowest point since 1969.</a:t>
            </a:r>
            <a:endParaRPr sz="1000" b="1"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000"/>
              <a:buFont typeface="Arial"/>
              <a:buChar char="•"/>
            </a:pPr>
            <a:r>
              <a:rPr lang="en-CA" sz="1000" b="0" i="0" u="none" strike="noStrike" cap="none">
                <a:solidFill>
                  <a:srgbClr val="000000"/>
                </a:solidFill>
                <a:latin typeface="Arial"/>
                <a:ea typeface="Arial"/>
                <a:cs typeface="Arial"/>
                <a:sym typeface="Arial"/>
              </a:rPr>
              <a:t>Economic growth means companies are expanding and with extremely low unemployment there is an upward pressure on wages.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000"/>
              <a:buFont typeface="Arial"/>
              <a:buChar char="•"/>
            </a:pPr>
            <a:r>
              <a:rPr lang="en-CA" sz="1000" b="0" i="0" u="none" strike="noStrike" cap="none">
                <a:solidFill>
                  <a:srgbClr val="000000"/>
                </a:solidFill>
                <a:latin typeface="Arial"/>
                <a:ea typeface="Arial"/>
                <a:cs typeface="Arial"/>
                <a:sym typeface="Arial"/>
              </a:rPr>
              <a:t>This wage growth and low unemployment opens opportunities for increases in discretionary spending.</a:t>
            </a:r>
            <a:endParaRPr sz="1400" b="0" i="0" u="none" strike="noStrike" cap="none">
              <a:solidFill>
                <a:srgbClr val="000000"/>
              </a:solidFill>
              <a:latin typeface="Arial"/>
              <a:ea typeface="Arial"/>
              <a:cs typeface="Arial"/>
              <a:sym typeface="Arial"/>
            </a:endParaRPr>
          </a:p>
        </p:txBody>
      </p:sp>
      <p:sp>
        <p:nvSpPr>
          <p:cNvPr id="148" name="Google Shape;148;p4"/>
          <p:cNvSpPr txBox="1"/>
          <p:nvPr/>
        </p:nvSpPr>
        <p:spPr>
          <a:xfrm>
            <a:off x="528765" y="4045623"/>
            <a:ext cx="3613200" cy="224670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CA" sz="1000" b="1" i="0" u="none" strike="noStrike" cap="none">
                <a:solidFill>
                  <a:srgbClr val="000000"/>
                </a:solidFill>
                <a:latin typeface="Arial"/>
                <a:ea typeface="Arial"/>
                <a:cs typeface="Arial"/>
                <a:sym typeface="Arial"/>
              </a:rPr>
              <a:t>International Tourism and Relations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000"/>
              <a:buFont typeface="Arial"/>
              <a:buChar char="•"/>
            </a:pPr>
            <a:r>
              <a:rPr lang="en-CA" sz="1000" b="0" i="0" u="none" strike="noStrike" cap="none">
                <a:solidFill>
                  <a:srgbClr val="000000"/>
                </a:solidFill>
                <a:latin typeface="Arial"/>
                <a:ea typeface="Arial"/>
                <a:cs typeface="Arial"/>
                <a:sym typeface="Arial"/>
              </a:rPr>
              <a:t>UNWTO estimates that worldwide international tourist arrivals (overnight visitors) increased 6% to 1.4 billion in 2018, clearly above the 3.7% growth registered in the global economy.</a:t>
            </a:r>
            <a:endParaRPr/>
          </a:p>
          <a:p>
            <a:pPr marL="171450" marR="0" lvl="0" indent="-171450" algn="l" rtl="0">
              <a:lnSpc>
                <a:spcPct val="100000"/>
              </a:lnSpc>
              <a:spcBef>
                <a:spcPts val="0"/>
              </a:spcBef>
              <a:spcAft>
                <a:spcPts val="0"/>
              </a:spcAft>
              <a:buClr>
                <a:srgbClr val="000000"/>
              </a:buClr>
              <a:buSzPts val="1000"/>
              <a:buFont typeface="Arial"/>
              <a:buChar char="•"/>
            </a:pPr>
            <a:r>
              <a:rPr lang="en-CA" sz="1000" b="0" i="0" u="none" strike="noStrike" cap="none">
                <a:solidFill>
                  <a:srgbClr val="000000"/>
                </a:solidFill>
                <a:latin typeface="Arial"/>
                <a:ea typeface="Arial"/>
                <a:cs typeface="Arial"/>
                <a:sym typeface="Arial"/>
              </a:rPr>
              <a:t> Arrivals to the Americas were below the world average (+3%) as compared to Asia and the Pacific and Europe (both at +6%).</a:t>
            </a:r>
            <a:endParaRPr/>
          </a:p>
          <a:p>
            <a:pPr marL="171450" marR="0" lvl="0" indent="-171450" algn="l" rtl="0">
              <a:lnSpc>
                <a:spcPct val="100000"/>
              </a:lnSpc>
              <a:spcBef>
                <a:spcPts val="0"/>
              </a:spcBef>
              <a:spcAft>
                <a:spcPts val="0"/>
              </a:spcAft>
              <a:buClr>
                <a:srgbClr val="000000"/>
              </a:buClr>
              <a:buSzPts val="1000"/>
              <a:buFont typeface="Arial"/>
              <a:buChar char="•"/>
            </a:pPr>
            <a:r>
              <a:rPr lang="en-CA" sz="1000" b="0" i="0" u="none" strike="noStrike" cap="none">
                <a:solidFill>
                  <a:srgbClr val="000000"/>
                </a:solidFill>
                <a:latin typeface="Arial"/>
                <a:ea typeface="Arial"/>
                <a:cs typeface="Arial"/>
                <a:sym typeface="Arial"/>
              </a:rPr>
              <a:t>More affordable travel and societal changes, mostly supportive of globalization, are a driving forces in the international tourism industry.</a:t>
            </a:r>
            <a:endParaRPr/>
          </a:p>
          <a:p>
            <a:pPr marL="171450" marR="0" lvl="0" indent="-171450" algn="l" rtl="0">
              <a:lnSpc>
                <a:spcPct val="100000"/>
              </a:lnSpc>
              <a:spcBef>
                <a:spcPts val="0"/>
              </a:spcBef>
              <a:spcAft>
                <a:spcPts val="0"/>
              </a:spcAft>
              <a:buClr>
                <a:srgbClr val="000000"/>
              </a:buClr>
              <a:buSzPts val="1000"/>
              <a:buFont typeface="Arial"/>
              <a:buChar char="•"/>
            </a:pPr>
            <a:r>
              <a:rPr lang="en-CA" sz="1000" b="0" i="0" u="none" strike="noStrike" cap="none">
                <a:solidFill>
                  <a:srgbClr val="000000"/>
                </a:solidFill>
                <a:latin typeface="Arial"/>
                <a:ea typeface="Arial"/>
                <a:cs typeface="Arial"/>
                <a:sym typeface="Arial"/>
              </a:rPr>
              <a:t>A large consortium of countries have recently issued travel warnings regarding mass shootings in the United States. This is not expected to have a meaningful impact on international tourism.</a:t>
            </a:r>
            <a:endParaRPr/>
          </a:p>
          <a:p>
            <a:pPr marL="171450" marR="0" lvl="0" indent="-107950" algn="l" rtl="0">
              <a:lnSpc>
                <a:spcPct val="100000"/>
              </a:lnSpc>
              <a:spcBef>
                <a:spcPts val="0"/>
              </a:spcBef>
              <a:spcAft>
                <a:spcPts val="0"/>
              </a:spcAft>
              <a:buClr>
                <a:srgbClr val="000000"/>
              </a:buClr>
              <a:buSzPts val="1000"/>
              <a:buFont typeface="Arial"/>
              <a:buNone/>
            </a:pPr>
            <a:endParaRPr sz="1400" b="0" i="0" u="none" strike="noStrike" cap="none">
              <a:solidFill>
                <a:srgbClr val="000000"/>
              </a:solidFill>
              <a:latin typeface="Arial"/>
              <a:ea typeface="Arial"/>
              <a:cs typeface="Arial"/>
              <a:sym typeface="Arial"/>
            </a:endParaRPr>
          </a:p>
        </p:txBody>
      </p:sp>
      <p:cxnSp>
        <p:nvCxnSpPr>
          <p:cNvPr id="149" name="Google Shape;149;p4"/>
          <p:cNvCxnSpPr/>
          <p:nvPr/>
        </p:nvCxnSpPr>
        <p:spPr>
          <a:xfrm>
            <a:off x="517498" y="1770374"/>
            <a:ext cx="3883800" cy="0"/>
          </a:xfrm>
          <a:prstGeom prst="straightConnector1">
            <a:avLst/>
          </a:prstGeom>
          <a:noFill/>
          <a:ln w="9525" cap="flat" cmpd="sng">
            <a:solidFill>
              <a:srgbClr val="00367B"/>
            </a:solidFill>
            <a:prstDash val="solid"/>
            <a:round/>
            <a:headEnd type="none" w="sm" len="sm"/>
            <a:tailEnd type="none" w="sm" len="sm"/>
          </a:ln>
        </p:spPr>
      </p:cxnSp>
      <p:cxnSp>
        <p:nvCxnSpPr>
          <p:cNvPr id="150" name="Google Shape;150;p4"/>
          <p:cNvCxnSpPr/>
          <p:nvPr/>
        </p:nvCxnSpPr>
        <p:spPr>
          <a:xfrm>
            <a:off x="517498" y="4248902"/>
            <a:ext cx="3883800" cy="0"/>
          </a:xfrm>
          <a:prstGeom prst="straightConnector1">
            <a:avLst/>
          </a:prstGeom>
          <a:noFill/>
          <a:ln w="9525" cap="flat" cmpd="sng">
            <a:solidFill>
              <a:srgbClr val="00367B"/>
            </a:solidFill>
            <a:prstDash val="solid"/>
            <a:round/>
            <a:headEnd type="none" w="sm" len="sm"/>
            <a:tailEnd type="none" w="sm" len="sm"/>
          </a:ln>
        </p:spPr>
      </p:cxnSp>
      <p:pic>
        <p:nvPicPr>
          <p:cNvPr id="151" name="Google Shape;151;p4"/>
          <p:cNvPicPr preferRelativeResize="0"/>
          <p:nvPr/>
        </p:nvPicPr>
        <p:blipFill rotWithShape="1">
          <a:blip r:embed="rId3">
            <a:alphaModFix/>
          </a:blip>
          <a:srcRect l="5022"/>
          <a:stretch/>
        </p:blipFill>
        <p:spPr>
          <a:xfrm>
            <a:off x="5121212" y="1534713"/>
            <a:ext cx="4059726" cy="2442515"/>
          </a:xfrm>
          <a:prstGeom prst="rect">
            <a:avLst/>
          </a:prstGeom>
          <a:noFill/>
          <a:ln>
            <a:noFill/>
          </a:ln>
        </p:spPr>
      </p:pic>
      <p:pic>
        <p:nvPicPr>
          <p:cNvPr id="152" name="Google Shape;152;p4"/>
          <p:cNvPicPr preferRelativeResize="0"/>
          <p:nvPr/>
        </p:nvPicPr>
        <p:blipFill rotWithShape="1">
          <a:blip r:embed="rId4">
            <a:alphaModFix/>
          </a:blip>
          <a:srcRect l="5727"/>
          <a:stretch/>
        </p:blipFill>
        <p:spPr>
          <a:xfrm>
            <a:off x="5143831" y="4099517"/>
            <a:ext cx="4029611" cy="24425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5"/>
          <p:cNvSpPr txBox="1">
            <a:spLocks noGrp="1"/>
          </p:cNvSpPr>
          <p:nvPr>
            <p:ph type="body" idx="1"/>
          </p:nvPr>
        </p:nvSpPr>
        <p:spPr>
          <a:xfrm>
            <a:off x="329406" y="864618"/>
            <a:ext cx="9400032" cy="1828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840"/>
              <a:buNone/>
            </a:pPr>
            <a:endParaRPr/>
          </a:p>
        </p:txBody>
      </p:sp>
      <p:sp>
        <p:nvSpPr>
          <p:cNvPr id="158" name="Google Shape;158;p5"/>
          <p:cNvSpPr txBox="1">
            <a:spLocks noGrp="1"/>
          </p:cNvSpPr>
          <p:nvPr>
            <p:ph type="ftr" idx="11"/>
          </p:nvPr>
        </p:nvSpPr>
        <p:spPr>
          <a:xfrm>
            <a:off x="642938" y="7035954"/>
            <a:ext cx="6400800" cy="414338"/>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SzPts val="1400"/>
              <a:buNone/>
            </a:pPr>
            <a:r>
              <a:rPr lang="en-CA"/>
              <a:t>Bloomberg, FactSet, Walt Disney Company</a:t>
            </a:r>
            <a:endParaRPr/>
          </a:p>
        </p:txBody>
      </p:sp>
      <p:sp>
        <p:nvSpPr>
          <p:cNvPr id="159" name="Google Shape;159;p5"/>
          <p:cNvSpPr txBox="1">
            <a:spLocks noGrp="1"/>
          </p:cNvSpPr>
          <p:nvPr>
            <p:ph type="body" idx="2"/>
          </p:nvPr>
        </p:nvSpPr>
        <p:spPr>
          <a:xfrm>
            <a:off x="5121212" y="302161"/>
            <a:ext cx="4608576" cy="128016"/>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60"/>
              <a:buNone/>
            </a:pPr>
            <a:endParaRPr/>
          </a:p>
        </p:txBody>
      </p:sp>
      <p:sp>
        <p:nvSpPr>
          <p:cNvPr id="160" name="Google Shape;160;p5"/>
          <p:cNvSpPr txBox="1">
            <a:spLocks noGrp="1"/>
          </p:cNvSpPr>
          <p:nvPr>
            <p:ph type="title"/>
          </p:nvPr>
        </p:nvSpPr>
        <p:spPr>
          <a:xfrm>
            <a:off x="329406" y="541526"/>
            <a:ext cx="9400032" cy="32004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400"/>
              <a:buNone/>
            </a:pPr>
            <a:r>
              <a:rPr lang="en-CA"/>
              <a:t>Key Catalysts: Streaming and International Expansion </a:t>
            </a:r>
            <a:endParaRPr/>
          </a:p>
        </p:txBody>
      </p:sp>
      <p:sp>
        <p:nvSpPr>
          <p:cNvPr id="161" name="Google Shape;161;p5"/>
          <p:cNvSpPr/>
          <p:nvPr/>
        </p:nvSpPr>
        <p:spPr>
          <a:xfrm>
            <a:off x="327025" y="6483350"/>
            <a:ext cx="9418638" cy="533399"/>
          </a:xfrm>
          <a:prstGeom prst="roundRect">
            <a:avLst>
              <a:gd name="adj" fmla="val 0"/>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Arial"/>
                <a:ea typeface="Arial"/>
                <a:cs typeface="Arial"/>
                <a:sym typeface="Arial"/>
              </a:rPr>
              <a:t>International expansion provides opportunity for growth and to interconnect segments</a:t>
            </a:r>
            <a:endParaRPr sz="1400" b="0" i="0" u="none" strike="noStrike" cap="none">
              <a:solidFill>
                <a:srgbClr val="000000"/>
              </a:solidFill>
              <a:latin typeface="Arial"/>
              <a:ea typeface="Arial"/>
              <a:cs typeface="Arial"/>
              <a:sym typeface="Arial"/>
            </a:endParaRPr>
          </a:p>
        </p:txBody>
      </p:sp>
      <p:sp>
        <p:nvSpPr>
          <p:cNvPr id="162" name="Google Shape;162;p5"/>
          <p:cNvSpPr txBox="1"/>
          <p:nvPr/>
        </p:nvSpPr>
        <p:spPr>
          <a:xfrm>
            <a:off x="320675" y="4319574"/>
            <a:ext cx="9408900" cy="2078700"/>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5"/>
          <p:cNvSpPr txBox="1">
            <a:spLocks noGrp="1"/>
          </p:cNvSpPr>
          <p:nvPr>
            <p:ph type="body" idx="3"/>
          </p:nvPr>
        </p:nvSpPr>
        <p:spPr>
          <a:xfrm>
            <a:off x="102119" y="2563686"/>
            <a:ext cx="4608600" cy="2362647"/>
          </a:xfrm>
          <a:prstGeom prst="rect">
            <a:avLst/>
          </a:prstGeom>
          <a:noFill/>
          <a:ln>
            <a:noFill/>
          </a:ln>
        </p:spPr>
        <p:txBody>
          <a:bodyPr spcFirstLastPara="1" wrap="square" lIns="0" tIns="45700" rIns="0" bIns="45700" anchor="t" anchorCtr="0">
            <a:noAutofit/>
          </a:bodyPr>
          <a:lstStyle/>
          <a:p>
            <a:pPr marL="461962" lvl="1" indent="-228600" algn="l" rtl="0">
              <a:lnSpc>
                <a:spcPct val="100000"/>
              </a:lnSpc>
              <a:spcBef>
                <a:spcPts val="300"/>
              </a:spcBef>
              <a:spcAft>
                <a:spcPts val="0"/>
              </a:spcAft>
              <a:buSzPts val="700"/>
              <a:buChar char="■"/>
            </a:pPr>
            <a:r>
              <a:rPr lang="en-CA"/>
              <a:t>Streaming industry will get extremely competitive as companies of all background start launching their own service</a:t>
            </a:r>
            <a:endParaRPr/>
          </a:p>
          <a:p>
            <a:pPr marL="461962" lvl="1" indent="-228600" algn="l" rtl="0">
              <a:lnSpc>
                <a:spcPct val="100000"/>
              </a:lnSpc>
              <a:spcBef>
                <a:spcPts val="300"/>
              </a:spcBef>
              <a:spcAft>
                <a:spcPts val="0"/>
              </a:spcAft>
              <a:buSzPts val="700"/>
              <a:buChar char="■"/>
            </a:pPr>
            <a:r>
              <a:rPr lang="en-CA"/>
              <a:t>However, with Disney’s mixture of aggressive pricing, brand loyalty, and valuable content; we believe that Disney will come out on top</a:t>
            </a:r>
            <a:endParaRPr/>
          </a:p>
          <a:p>
            <a:pPr marL="919162" lvl="2" indent="-228600" algn="l" rtl="0">
              <a:lnSpc>
                <a:spcPct val="100000"/>
              </a:lnSpc>
              <a:spcBef>
                <a:spcPts val="300"/>
              </a:spcBef>
              <a:spcAft>
                <a:spcPts val="0"/>
              </a:spcAft>
              <a:buSzPts val="700"/>
              <a:buChar char="■"/>
            </a:pPr>
            <a:r>
              <a:rPr lang="en-CA"/>
              <a:t>Recent acquisition of Hulu already gives Disney+ an extra 28 million subscribers</a:t>
            </a:r>
            <a:endParaRPr/>
          </a:p>
          <a:p>
            <a:pPr marL="461962" lvl="1" indent="-228600" algn="l" rtl="0">
              <a:lnSpc>
                <a:spcPct val="100000"/>
              </a:lnSpc>
              <a:spcBef>
                <a:spcPts val="300"/>
              </a:spcBef>
              <a:spcAft>
                <a:spcPts val="0"/>
              </a:spcAft>
              <a:buSzPts val="700"/>
              <a:buFont typeface="Arial"/>
              <a:buChar char="■"/>
            </a:pPr>
            <a:r>
              <a:rPr lang="en-CA"/>
              <a:t>Device support includes web browsers and apps but more interestingly, Iger has stated that it would include Roku and Apple TV as well as video game consoles and mobile platforms</a:t>
            </a:r>
            <a:endParaRPr/>
          </a:p>
          <a:p>
            <a:pPr marL="461962" lvl="1" indent="-184150" algn="l" rtl="0">
              <a:lnSpc>
                <a:spcPct val="100000"/>
              </a:lnSpc>
              <a:spcBef>
                <a:spcPts val="300"/>
              </a:spcBef>
              <a:spcAft>
                <a:spcPts val="0"/>
              </a:spcAft>
              <a:buSzPts val="700"/>
              <a:buFont typeface="Arial"/>
              <a:buNone/>
            </a:pPr>
            <a:endParaRPr/>
          </a:p>
        </p:txBody>
      </p:sp>
      <p:sp>
        <p:nvSpPr>
          <p:cNvPr id="164" name="Google Shape;164;p5"/>
          <p:cNvSpPr txBox="1"/>
          <p:nvPr/>
        </p:nvSpPr>
        <p:spPr>
          <a:xfrm>
            <a:off x="5118618" y="4818369"/>
            <a:ext cx="4317481" cy="1832759"/>
          </a:xfrm>
          <a:prstGeom prst="rect">
            <a:avLst/>
          </a:prstGeom>
          <a:noFill/>
          <a:ln>
            <a:noFill/>
          </a:ln>
        </p:spPr>
        <p:txBody>
          <a:bodyPr spcFirstLastPara="1" wrap="square" lIns="0" tIns="45700" rIns="0" bIns="45700" anchor="t" anchorCtr="0">
            <a:noAutofit/>
          </a:bodyPr>
          <a:lstStyle/>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India’s GDP growth has average 8% over the last decade with a market of around 600 million consumers below the age of 25</a:t>
            </a:r>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In the next 5 years, India will have over a billion screens</a:t>
            </a:r>
            <a:endParaRPr sz="1000" b="0" i="0" u="none" strike="noStrike" cap="none">
              <a:solidFill>
                <a:schemeClr val="dk1"/>
              </a:solidFill>
              <a:latin typeface="Arial"/>
              <a:ea typeface="Arial"/>
              <a:cs typeface="Arial"/>
              <a:sym typeface="Arial"/>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Disney's key acquisition of Star India and its subsidiary, Hotstar, provide the platform necessary to support a fully functional streaming service </a:t>
            </a:r>
            <a:endParaRPr/>
          </a:p>
          <a:p>
            <a:pPr marL="461962" marR="0" lvl="2"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Hotstar had more than 300 million active users in March – almost as many people living in the United States – which showcases the tremendous potential for expansion</a:t>
            </a:r>
            <a:endParaRPr sz="1000" b="0" i="0" u="none" strike="noStrike" cap="none">
              <a:solidFill>
                <a:schemeClr val="dk1"/>
              </a:solidFill>
              <a:latin typeface="Arial"/>
              <a:ea typeface="Arial"/>
              <a:cs typeface="Arial"/>
              <a:sym typeface="Arial"/>
            </a:endParaRPr>
          </a:p>
        </p:txBody>
      </p:sp>
      <p:grpSp>
        <p:nvGrpSpPr>
          <p:cNvPr id="165" name="Google Shape;165;p5"/>
          <p:cNvGrpSpPr/>
          <p:nvPr/>
        </p:nvGrpSpPr>
        <p:grpSpPr>
          <a:xfrm>
            <a:off x="327024" y="1116011"/>
            <a:ext cx="4608600" cy="288834"/>
            <a:chOff x="339723" y="1047749"/>
            <a:chExt cx="4608600" cy="288834"/>
          </a:xfrm>
        </p:grpSpPr>
        <p:sp>
          <p:nvSpPr>
            <p:cNvPr id="166" name="Google Shape;166;p5"/>
            <p:cNvSpPr txBox="1"/>
            <p:nvPr/>
          </p:nvSpPr>
          <p:spPr>
            <a:xfrm>
              <a:off x="339723" y="1047749"/>
              <a:ext cx="460860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CA" sz="1200" b="0" i="0" u="none" strike="noStrike" cap="none">
                  <a:solidFill>
                    <a:schemeClr val="dk1"/>
                  </a:solidFill>
                  <a:latin typeface="Arial"/>
                  <a:ea typeface="Arial"/>
                  <a:cs typeface="Arial"/>
                  <a:sym typeface="Arial"/>
                </a:rPr>
                <a:t>STREAMING</a:t>
              </a:r>
              <a:endParaRPr sz="1400" b="0" i="0" u="none" strike="noStrike" cap="none">
                <a:solidFill>
                  <a:srgbClr val="000000"/>
                </a:solidFill>
                <a:latin typeface="Arial"/>
                <a:ea typeface="Arial"/>
                <a:cs typeface="Arial"/>
                <a:sym typeface="Arial"/>
              </a:endParaRPr>
            </a:p>
          </p:txBody>
        </p:sp>
        <p:cxnSp>
          <p:nvCxnSpPr>
            <p:cNvPr id="167" name="Google Shape;167;p5"/>
            <p:cNvCxnSpPr/>
            <p:nvPr/>
          </p:nvCxnSpPr>
          <p:spPr>
            <a:xfrm>
              <a:off x="339723" y="1336583"/>
              <a:ext cx="4608600" cy="0"/>
            </a:xfrm>
            <a:prstGeom prst="straightConnector1">
              <a:avLst/>
            </a:prstGeom>
            <a:noFill/>
            <a:ln w="9525" cap="flat" cmpd="sng">
              <a:solidFill>
                <a:schemeClr val="dk2"/>
              </a:solidFill>
              <a:prstDash val="solid"/>
              <a:round/>
              <a:headEnd type="none" w="sm" len="sm"/>
              <a:tailEnd type="none" w="sm" len="sm"/>
            </a:ln>
          </p:spPr>
        </p:cxnSp>
      </p:grpSp>
      <p:grpSp>
        <p:nvGrpSpPr>
          <p:cNvPr id="168" name="Google Shape;168;p5"/>
          <p:cNvGrpSpPr/>
          <p:nvPr/>
        </p:nvGrpSpPr>
        <p:grpSpPr>
          <a:xfrm>
            <a:off x="5118619" y="2843597"/>
            <a:ext cx="4722900" cy="267721"/>
            <a:chOff x="339723" y="1047749"/>
            <a:chExt cx="4722900" cy="436759"/>
          </a:xfrm>
        </p:grpSpPr>
        <p:sp>
          <p:nvSpPr>
            <p:cNvPr id="169" name="Google Shape;169;p5"/>
            <p:cNvSpPr txBox="1"/>
            <p:nvPr/>
          </p:nvSpPr>
          <p:spPr>
            <a:xfrm>
              <a:off x="339723" y="1047749"/>
              <a:ext cx="460860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CA" sz="1200" b="0" i="0" u="none" strike="noStrike" cap="none">
                  <a:solidFill>
                    <a:schemeClr val="dk1"/>
                  </a:solidFill>
                  <a:latin typeface="Arial"/>
                  <a:ea typeface="Arial"/>
                  <a:cs typeface="Arial"/>
                  <a:sym typeface="Arial"/>
                </a:rPr>
                <a:t>INTERNATIONAL EXPANSION – CHINA (PARKS &amp; RESORTS)</a:t>
              </a:r>
              <a:endParaRPr sz="1400" b="0" i="0" u="none" strike="noStrike" cap="none">
                <a:solidFill>
                  <a:srgbClr val="000000"/>
                </a:solidFill>
                <a:latin typeface="Arial"/>
                <a:ea typeface="Arial"/>
                <a:cs typeface="Arial"/>
                <a:sym typeface="Arial"/>
              </a:endParaRPr>
            </a:p>
          </p:txBody>
        </p:sp>
        <p:cxnSp>
          <p:nvCxnSpPr>
            <p:cNvPr id="170" name="Google Shape;170;p5"/>
            <p:cNvCxnSpPr/>
            <p:nvPr/>
          </p:nvCxnSpPr>
          <p:spPr>
            <a:xfrm>
              <a:off x="454023" y="1484508"/>
              <a:ext cx="4608600" cy="0"/>
            </a:xfrm>
            <a:prstGeom prst="straightConnector1">
              <a:avLst/>
            </a:prstGeom>
            <a:noFill/>
            <a:ln w="9525" cap="flat" cmpd="sng">
              <a:solidFill>
                <a:schemeClr val="dk2"/>
              </a:solidFill>
              <a:prstDash val="solid"/>
              <a:round/>
              <a:headEnd type="none" w="sm" len="sm"/>
              <a:tailEnd type="none" w="sm" len="sm"/>
            </a:ln>
          </p:spPr>
        </p:cxnSp>
      </p:grpSp>
      <p:grpSp>
        <p:nvGrpSpPr>
          <p:cNvPr id="171" name="Google Shape;171;p5"/>
          <p:cNvGrpSpPr/>
          <p:nvPr/>
        </p:nvGrpSpPr>
        <p:grpSpPr>
          <a:xfrm>
            <a:off x="5118619" y="4450190"/>
            <a:ext cx="4608600" cy="288834"/>
            <a:chOff x="339723" y="1047749"/>
            <a:chExt cx="4608600" cy="288834"/>
          </a:xfrm>
        </p:grpSpPr>
        <p:sp>
          <p:nvSpPr>
            <p:cNvPr id="172" name="Google Shape;172;p5"/>
            <p:cNvSpPr txBox="1"/>
            <p:nvPr/>
          </p:nvSpPr>
          <p:spPr>
            <a:xfrm>
              <a:off x="339723" y="1047749"/>
              <a:ext cx="460860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None/>
              </a:pPr>
              <a:r>
                <a:rPr lang="en-CA" sz="1200" b="0" i="0" u="none" strike="noStrike" cap="none">
                  <a:solidFill>
                    <a:schemeClr val="dk1"/>
                  </a:solidFill>
                  <a:latin typeface="Arial"/>
                  <a:ea typeface="Arial"/>
                  <a:cs typeface="Arial"/>
                  <a:sym typeface="Arial"/>
                </a:rPr>
                <a:t>INTERNATIONAL EXPANSION – INDIA (STREAMING)</a:t>
              </a:r>
              <a:endParaRPr sz="1400" b="0" i="0" u="none" strike="noStrike" cap="none">
                <a:solidFill>
                  <a:srgbClr val="000000"/>
                </a:solidFill>
                <a:latin typeface="Arial"/>
                <a:ea typeface="Arial"/>
                <a:cs typeface="Arial"/>
                <a:sym typeface="Arial"/>
              </a:endParaRPr>
            </a:p>
          </p:txBody>
        </p:sp>
        <p:cxnSp>
          <p:nvCxnSpPr>
            <p:cNvPr id="173" name="Google Shape;173;p5"/>
            <p:cNvCxnSpPr/>
            <p:nvPr/>
          </p:nvCxnSpPr>
          <p:spPr>
            <a:xfrm>
              <a:off x="339723" y="1336583"/>
              <a:ext cx="4608600" cy="0"/>
            </a:xfrm>
            <a:prstGeom prst="straightConnector1">
              <a:avLst/>
            </a:prstGeom>
            <a:noFill/>
            <a:ln w="9525" cap="flat" cmpd="sng">
              <a:solidFill>
                <a:schemeClr val="dk2"/>
              </a:solidFill>
              <a:prstDash val="solid"/>
              <a:round/>
              <a:headEnd type="none" w="sm" len="sm"/>
              <a:tailEnd type="none" w="sm" len="sm"/>
            </a:ln>
          </p:spPr>
        </p:cxnSp>
      </p:grpSp>
      <p:sp>
        <p:nvSpPr>
          <p:cNvPr id="174" name="Google Shape;174;p5"/>
          <p:cNvSpPr txBox="1"/>
          <p:nvPr/>
        </p:nvSpPr>
        <p:spPr>
          <a:xfrm>
            <a:off x="5118619" y="3190321"/>
            <a:ext cx="4317480" cy="1182522"/>
          </a:xfrm>
          <a:prstGeom prst="rect">
            <a:avLst/>
          </a:prstGeom>
          <a:noFill/>
          <a:ln>
            <a:noFill/>
          </a:ln>
        </p:spPr>
        <p:txBody>
          <a:bodyPr spcFirstLastPara="1" wrap="square" lIns="0" tIns="45700" rIns="0" bIns="45700" anchor="t" anchorCtr="0">
            <a:noAutofit/>
          </a:bodyPr>
          <a:lstStyle/>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China offers an amazing opportunity for entertainment parks</a:t>
            </a:r>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Disney just opened up Shanghai Disney after a decade of meticulous planning in regards to logistic and target demographic</a:t>
            </a:r>
            <a:endParaRPr/>
          </a:p>
          <a:p>
            <a:pPr marL="461962" marR="0" lvl="4"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Country’s middle class is forecast to double to 100 million by 2020 and the tourism industry $610 billion and that is predicted to double as well</a:t>
            </a:r>
            <a:endParaRPr sz="1000" b="0" i="0" u="none" strike="noStrike" cap="none">
              <a:solidFill>
                <a:schemeClr val="dk1"/>
              </a:solidFill>
              <a:latin typeface="Arial"/>
              <a:ea typeface="Arial"/>
              <a:cs typeface="Arial"/>
              <a:sym typeface="Arial"/>
            </a:endParaRPr>
          </a:p>
        </p:txBody>
      </p:sp>
      <p:pic>
        <p:nvPicPr>
          <p:cNvPr id="175" name="Google Shape;175;p5"/>
          <p:cNvPicPr preferRelativeResize="0"/>
          <p:nvPr/>
        </p:nvPicPr>
        <p:blipFill rotWithShape="1">
          <a:blip r:embed="rId3">
            <a:alphaModFix/>
          </a:blip>
          <a:srcRect/>
          <a:stretch/>
        </p:blipFill>
        <p:spPr>
          <a:xfrm>
            <a:off x="3016338" y="1505730"/>
            <a:ext cx="1653999" cy="1012185"/>
          </a:xfrm>
          <a:prstGeom prst="rect">
            <a:avLst/>
          </a:prstGeom>
          <a:noFill/>
          <a:ln>
            <a:noFill/>
          </a:ln>
        </p:spPr>
      </p:pic>
      <p:pic>
        <p:nvPicPr>
          <p:cNvPr id="176" name="Google Shape;176;p5"/>
          <p:cNvPicPr preferRelativeResize="0"/>
          <p:nvPr/>
        </p:nvPicPr>
        <p:blipFill rotWithShape="1">
          <a:blip r:embed="rId4">
            <a:alphaModFix/>
          </a:blip>
          <a:srcRect/>
          <a:stretch/>
        </p:blipFill>
        <p:spPr>
          <a:xfrm>
            <a:off x="363219" y="4441500"/>
            <a:ext cx="2745111" cy="1604726"/>
          </a:xfrm>
          <a:prstGeom prst="rect">
            <a:avLst/>
          </a:prstGeom>
          <a:noFill/>
          <a:ln>
            <a:noFill/>
          </a:ln>
        </p:spPr>
      </p:pic>
      <p:sp>
        <p:nvSpPr>
          <p:cNvPr id="177" name="Google Shape;177;p5"/>
          <p:cNvSpPr txBox="1"/>
          <p:nvPr/>
        </p:nvSpPr>
        <p:spPr>
          <a:xfrm>
            <a:off x="102119" y="1517459"/>
            <a:ext cx="2745111" cy="2904836"/>
          </a:xfrm>
          <a:prstGeom prst="rect">
            <a:avLst/>
          </a:prstGeom>
          <a:noFill/>
          <a:ln>
            <a:noFill/>
          </a:ln>
        </p:spPr>
        <p:txBody>
          <a:bodyPr spcFirstLastPara="1" wrap="square" lIns="0" tIns="45700" rIns="0" bIns="45700" anchor="t" anchorCtr="0">
            <a:noAutofit/>
          </a:bodyPr>
          <a:lstStyle/>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Disney+ itself will have starting price of $6.99 and include the opportunity to be bundled with ESPN+ and Hulu at a competitive price of $12.99</a:t>
            </a:r>
            <a:endParaRPr/>
          </a:p>
          <a:p>
            <a:pPr marL="461962" marR="0" lvl="2"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It will focus more on quality content (higher rated titles) in regards to SVOD</a:t>
            </a:r>
            <a:endParaRPr sz="1000" b="0" i="0" u="none" strike="noStrike" cap="none">
              <a:solidFill>
                <a:schemeClr val="dk1"/>
              </a:solidFill>
              <a:latin typeface="Arial"/>
              <a:ea typeface="Arial"/>
              <a:cs typeface="Arial"/>
              <a:sym typeface="Arial"/>
            </a:endParaRPr>
          </a:p>
        </p:txBody>
      </p:sp>
      <p:sp>
        <p:nvSpPr>
          <p:cNvPr id="178" name="Google Shape;178;p5"/>
          <p:cNvSpPr txBox="1"/>
          <p:nvPr/>
        </p:nvSpPr>
        <p:spPr>
          <a:xfrm>
            <a:off x="459424" y="6061039"/>
            <a:ext cx="274511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1000" b="0" i="0" u="none" strike="noStrike" cap="none">
                <a:solidFill>
                  <a:schemeClr val="dk1"/>
                </a:solidFill>
                <a:latin typeface="Arial"/>
                <a:ea typeface="Arial"/>
                <a:cs typeface="Arial"/>
                <a:sym typeface="Arial"/>
              </a:rPr>
              <a:t>Disney+ interface highlighting hero carousel</a:t>
            </a:r>
            <a:endParaRPr sz="1000" b="0" i="0" u="none" strike="noStrike" cap="none">
              <a:solidFill>
                <a:srgbClr val="000000"/>
              </a:solidFill>
              <a:latin typeface="Arial"/>
              <a:ea typeface="Arial"/>
              <a:cs typeface="Arial"/>
              <a:sym typeface="Arial"/>
            </a:endParaRPr>
          </a:p>
        </p:txBody>
      </p:sp>
      <p:pic>
        <p:nvPicPr>
          <p:cNvPr id="179" name="Google Shape;179;p5" descr="Image result for netflix png"/>
          <p:cNvPicPr preferRelativeResize="0"/>
          <p:nvPr/>
        </p:nvPicPr>
        <p:blipFill rotWithShape="1">
          <a:blip r:embed="rId5">
            <a:alphaModFix/>
          </a:blip>
          <a:srcRect/>
          <a:stretch/>
        </p:blipFill>
        <p:spPr>
          <a:xfrm>
            <a:off x="3721667" y="4758862"/>
            <a:ext cx="1031596" cy="580272"/>
          </a:xfrm>
          <a:prstGeom prst="rect">
            <a:avLst/>
          </a:prstGeom>
          <a:noFill/>
          <a:ln>
            <a:noFill/>
          </a:ln>
        </p:spPr>
      </p:pic>
      <p:pic>
        <p:nvPicPr>
          <p:cNvPr id="180" name="Google Shape;180;p5" descr="Image result for hbo max png"/>
          <p:cNvPicPr preferRelativeResize="0"/>
          <p:nvPr/>
        </p:nvPicPr>
        <p:blipFill rotWithShape="1">
          <a:blip r:embed="rId6">
            <a:alphaModFix/>
          </a:blip>
          <a:srcRect/>
          <a:stretch/>
        </p:blipFill>
        <p:spPr>
          <a:xfrm>
            <a:off x="3340464" y="5222244"/>
            <a:ext cx="785764" cy="368926"/>
          </a:xfrm>
          <a:prstGeom prst="rect">
            <a:avLst/>
          </a:prstGeom>
          <a:noFill/>
          <a:ln>
            <a:noFill/>
          </a:ln>
        </p:spPr>
      </p:pic>
      <p:pic>
        <p:nvPicPr>
          <p:cNvPr id="181" name="Google Shape;181;p5" descr="Image result for youtube red png"/>
          <p:cNvPicPr preferRelativeResize="0"/>
          <p:nvPr/>
        </p:nvPicPr>
        <p:blipFill rotWithShape="1">
          <a:blip r:embed="rId7">
            <a:alphaModFix/>
          </a:blip>
          <a:srcRect/>
          <a:stretch/>
        </p:blipFill>
        <p:spPr>
          <a:xfrm>
            <a:off x="4244632" y="5241367"/>
            <a:ext cx="807875" cy="421249"/>
          </a:xfrm>
          <a:prstGeom prst="rect">
            <a:avLst/>
          </a:prstGeom>
          <a:noFill/>
          <a:ln>
            <a:noFill/>
          </a:ln>
        </p:spPr>
      </p:pic>
      <p:pic>
        <p:nvPicPr>
          <p:cNvPr id="182" name="Google Shape;182;p5" descr="Image result for prime video png"/>
          <p:cNvPicPr preferRelativeResize="0"/>
          <p:nvPr/>
        </p:nvPicPr>
        <p:blipFill rotWithShape="1">
          <a:blip r:embed="rId8">
            <a:alphaModFix/>
          </a:blip>
          <a:srcRect/>
          <a:stretch/>
        </p:blipFill>
        <p:spPr>
          <a:xfrm>
            <a:off x="3159547" y="4517105"/>
            <a:ext cx="1147597" cy="498089"/>
          </a:xfrm>
          <a:prstGeom prst="rect">
            <a:avLst/>
          </a:prstGeom>
          <a:noFill/>
          <a:ln>
            <a:noFill/>
          </a:ln>
        </p:spPr>
      </p:pic>
      <p:pic>
        <p:nvPicPr>
          <p:cNvPr id="183" name="Google Shape;183;p5" descr="Image result for apple tv+"/>
          <p:cNvPicPr preferRelativeResize="0"/>
          <p:nvPr/>
        </p:nvPicPr>
        <p:blipFill rotWithShape="1">
          <a:blip r:embed="rId9">
            <a:alphaModFix/>
          </a:blip>
          <a:srcRect/>
          <a:stretch/>
        </p:blipFill>
        <p:spPr>
          <a:xfrm>
            <a:off x="3753487" y="5612378"/>
            <a:ext cx="936709" cy="368927"/>
          </a:xfrm>
          <a:prstGeom prst="rect">
            <a:avLst/>
          </a:prstGeom>
          <a:noFill/>
          <a:ln>
            <a:noFill/>
          </a:ln>
        </p:spPr>
      </p:pic>
      <p:pic>
        <p:nvPicPr>
          <p:cNvPr id="184" name="Google Shape;184;p5" descr="Image result for cbs all access logo png"/>
          <p:cNvPicPr preferRelativeResize="0"/>
          <p:nvPr/>
        </p:nvPicPr>
        <p:blipFill rotWithShape="1">
          <a:blip r:embed="rId10">
            <a:alphaModFix/>
          </a:blip>
          <a:srcRect/>
          <a:stretch/>
        </p:blipFill>
        <p:spPr>
          <a:xfrm>
            <a:off x="4295659" y="4304633"/>
            <a:ext cx="773789" cy="569304"/>
          </a:xfrm>
          <a:prstGeom prst="rect">
            <a:avLst/>
          </a:prstGeom>
          <a:noFill/>
          <a:ln>
            <a:noFill/>
          </a:ln>
        </p:spPr>
      </p:pic>
      <p:sp>
        <p:nvSpPr>
          <p:cNvPr id="185" name="Google Shape;185;p5"/>
          <p:cNvSpPr txBox="1"/>
          <p:nvPr/>
        </p:nvSpPr>
        <p:spPr>
          <a:xfrm>
            <a:off x="3550910" y="6046226"/>
            <a:ext cx="157882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1000" b="0" i="0" u="none" strike="noStrike" cap="none">
                <a:solidFill>
                  <a:schemeClr val="dk1"/>
                </a:solidFill>
                <a:latin typeface="Arial"/>
                <a:ea typeface="Arial"/>
                <a:cs typeface="Arial"/>
                <a:sym typeface="Arial"/>
              </a:rPr>
              <a:t>Streaming competitors</a:t>
            </a:r>
            <a:endParaRPr/>
          </a:p>
        </p:txBody>
      </p:sp>
      <p:pic>
        <p:nvPicPr>
          <p:cNvPr id="186" name="Google Shape;186;p5"/>
          <p:cNvPicPr preferRelativeResize="0"/>
          <p:nvPr/>
        </p:nvPicPr>
        <p:blipFill rotWithShape="1">
          <a:blip r:embed="rId11">
            <a:alphaModFix/>
          </a:blip>
          <a:srcRect t="23735"/>
          <a:stretch/>
        </p:blipFill>
        <p:spPr>
          <a:xfrm>
            <a:off x="5183774" y="1275791"/>
            <a:ext cx="4187168" cy="13891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1"/>
          <p:cNvSpPr txBox="1">
            <a:spLocks noGrp="1"/>
          </p:cNvSpPr>
          <p:nvPr>
            <p:ph type="body" idx="1"/>
          </p:nvPr>
        </p:nvSpPr>
        <p:spPr>
          <a:xfrm>
            <a:off x="329406" y="864618"/>
            <a:ext cx="9400032" cy="1828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840"/>
              <a:buNone/>
            </a:pPr>
            <a:endParaRPr/>
          </a:p>
        </p:txBody>
      </p:sp>
      <p:sp>
        <p:nvSpPr>
          <p:cNvPr id="192" name="Google Shape;192;p21"/>
          <p:cNvSpPr txBox="1">
            <a:spLocks noGrp="1"/>
          </p:cNvSpPr>
          <p:nvPr>
            <p:ph type="body" idx="2"/>
          </p:nvPr>
        </p:nvSpPr>
        <p:spPr>
          <a:xfrm>
            <a:off x="5121212" y="302161"/>
            <a:ext cx="4608576" cy="128016"/>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60"/>
              <a:buNone/>
            </a:pPr>
            <a:endParaRPr/>
          </a:p>
        </p:txBody>
      </p:sp>
      <p:sp>
        <p:nvSpPr>
          <p:cNvPr id="193" name="Google Shape;193;p21"/>
          <p:cNvSpPr txBox="1">
            <a:spLocks noGrp="1"/>
          </p:cNvSpPr>
          <p:nvPr>
            <p:ph type="title"/>
          </p:nvPr>
        </p:nvSpPr>
        <p:spPr>
          <a:xfrm>
            <a:off x="329406" y="541526"/>
            <a:ext cx="9400032" cy="32004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400"/>
              <a:buNone/>
            </a:pPr>
            <a:r>
              <a:rPr lang="en-CA"/>
              <a:t>Investment Thesis I: Cohesive Business Model</a:t>
            </a:r>
            <a:endParaRPr/>
          </a:p>
        </p:txBody>
      </p:sp>
      <p:sp>
        <p:nvSpPr>
          <p:cNvPr id="194" name="Google Shape;194;p21"/>
          <p:cNvSpPr/>
          <p:nvPr/>
        </p:nvSpPr>
        <p:spPr>
          <a:xfrm>
            <a:off x="327025" y="6483350"/>
            <a:ext cx="9418638" cy="533399"/>
          </a:xfrm>
          <a:prstGeom prst="roundRect">
            <a:avLst>
              <a:gd name="adj" fmla="val 0"/>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Arial"/>
                <a:ea typeface="Arial"/>
                <a:cs typeface="Arial"/>
                <a:sym typeface="Arial"/>
              </a:rPr>
              <a:t>One of a kind fully integrated and proven content supply chain which allows from multiplicative synergies over an extended time horizon throughout all business segments</a:t>
            </a:r>
            <a:endParaRPr sz="1400" b="0" i="0" u="none" strike="noStrike" cap="none">
              <a:solidFill>
                <a:srgbClr val="000000"/>
              </a:solidFill>
              <a:latin typeface="Arial"/>
              <a:ea typeface="Arial"/>
              <a:cs typeface="Arial"/>
              <a:sym typeface="Arial"/>
            </a:endParaRPr>
          </a:p>
        </p:txBody>
      </p:sp>
      <p:pic>
        <p:nvPicPr>
          <p:cNvPr id="195" name="Google Shape;195;p21"/>
          <p:cNvPicPr preferRelativeResize="0"/>
          <p:nvPr/>
        </p:nvPicPr>
        <p:blipFill rotWithShape="1">
          <a:blip r:embed="rId3">
            <a:alphaModFix/>
          </a:blip>
          <a:srcRect/>
          <a:stretch/>
        </p:blipFill>
        <p:spPr>
          <a:xfrm>
            <a:off x="2188308" y="1262091"/>
            <a:ext cx="5537440" cy="50066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2"/>
          <p:cNvSpPr txBox="1">
            <a:spLocks noGrp="1"/>
          </p:cNvSpPr>
          <p:nvPr>
            <p:ph type="body" idx="1"/>
          </p:nvPr>
        </p:nvSpPr>
        <p:spPr>
          <a:xfrm>
            <a:off x="329406" y="864618"/>
            <a:ext cx="9400032" cy="1828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840"/>
              <a:buNone/>
            </a:pPr>
            <a:endParaRPr/>
          </a:p>
        </p:txBody>
      </p:sp>
      <p:sp>
        <p:nvSpPr>
          <p:cNvPr id="201" name="Google Shape;201;p22"/>
          <p:cNvSpPr txBox="1">
            <a:spLocks noGrp="1"/>
          </p:cNvSpPr>
          <p:nvPr>
            <p:ph type="body" idx="2"/>
          </p:nvPr>
        </p:nvSpPr>
        <p:spPr>
          <a:xfrm>
            <a:off x="5121212" y="302161"/>
            <a:ext cx="4608576" cy="128016"/>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60"/>
              <a:buNone/>
            </a:pPr>
            <a:endParaRPr/>
          </a:p>
        </p:txBody>
      </p:sp>
      <p:sp>
        <p:nvSpPr>
          <p:cNvPr id="202" name="Google Shape;202;p22"/>
          <p:cNvSpPr txBox="1">
            <a:spLocks noGrp="1"/>
          </p:cNvSpPr>
          <p:nvPr>
            <p:ph type="title"/>
          </p:nvPr>
        </p:nvSpPr>
        <p:spPr>
          <a:xfrm>
            <a:off x="329406" y="541526"/>
            <a:ext cx="9400032" cy="32004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400"/>
              <a:buNone/>
            </a:pPr>
            <a:r>
              <a:rPr lang="en-CA"/>
              <a:t>Investment Thesis I: Cohesive Business Model cont.</a:t>
            </a:r>
            <a:endParaRPr/>
          </a:p>
        </p:txBody>
      </p:sp>
      <p:sp>
        <p:nvSpPr>
          <p:cNvPr id="203" name="Google Shape;203;p22"/>
          <p:cNvSpPr/>
          <p:nvPr/>
        </p:nvSpPr>
        <p:spPr>
          <a:xfrm>
            <a:off x="327025" y="6483350"/>
            <a:ext cx="9418638" cy="533399"/>
          </a:xfrm>
          <a:prstGeom prst="roundRect">
            <a:avLst>
              <a:gd name="adj" fmla="val 0"/>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Arial"/>
                <a:ea typeface="Arial"/>
                <a:cs typeface="Arial"/>
                <a:sym typeface="Arial"/>
              </a:rPr>
              <a:t>Unique business model of content marketing is key to durable competitive advantage </a:t>
            </a:r>
            <a:endParaRPr sz="1400" b="0" i="0" u="none" strike="noStrike" cap="none">
              <a:solidFill>
                <a:srgbClr val="000000"/>
              </a:solidFill>
              <a:latin typeface="Arial"/>
              <a:ea typeface="Arial"/>
              <a:cs typeface="Arial"/>
              <a:sym typeface="Arial"/>
            </a:endParaRPr>
          </a:p>
        </p:txBody>
      </p:sp>
      <p:sp>
        <p:nvSpPr>
          <p:cNvPr id="204" name="Google Shape;204;p22"/>
          <p:cNvSpPr txBox="1"/>
          <p:nvPr/>
        </p:nvSpPr>
        <p:spPr>
          <a:xfrm>
            <a:off x="320675" y="4319574"/>
            <a:ext cx="4838703" cy="2078700"/>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2"/>
          <p:cNvSpPr txBox="1">
            <a:spLocks noGrp="1"/>
          </p:cNvSpPr>
          <p:nvPr>
            <p:ph type="body" idx="3"/>
          </p:nvPr>
        </p:nvSpPr>
        <p:spPr>
          <a:xfrm>
            <a:off x="108750" y="5358924"/>
            <a:ext cx="4920450" cy="1174114"/>
          </a:xfrm>
          <a:prstGeom prst="rect">
            <a:avLst/>
          </a:prstGeom>
          <a:noFill/>
          <a:ln>
            <a:noFill/>
          </a:ln>
        </p:spPr>
        <p:txBody>
          <a:bodyPr spcFirstLastPara="1" wrap="square" lIns="0" tIns="45700" rIns="0" bIns="45700" anchor="t" anchorCtr="0">
            <a:noAutofit/>
          </a:bodyPr>
          <a:lstStyle/>
          <a:p>
            <a:pPr marL="461962" lvl="1" indent="-228600" algn="l" rtl="0">
              <a:lnSpc>
                <a:spcPct val="100000"/>
              </a:lnSpc>
              <a:spcBef>
                <a:spcPts val="300"/>
              </a:spcBef>
              <a:spcAft>
                <a:spcPts val="0"/>
              </a:spcAft>
              <a:buSzPts val="700"/>
              <a:buChar char="■"/>
            </a:pPr>
            <a:r>
              <a:rPr lang="en-CA"/>
              <a:t>71 billion dollar acquisition of 21</a:t>
            </a:r>
            <a:r>
              <a:rPr lang="en-CA" baseline="30000"/>
              <a:t>st</a:t>
            </a:r>
            <a:r>
              <a:rPr lang="en-CA"/>
              <a:t> Century Fox which included National Geographic and Fox movie studios.</a:t>
            </a:r>
            <a:endParaRPr/>
          </a:p>
          <a:p>
            <a:pPr marL="461962" lvl="1" indent="-228600" algn="l" rtl="0">
              <a:lnSpc>
                <a:spcPct val="100000"/>
              </a:lnSpc>
              <a:spcBef>
                <a:spcPts val="300"/>
              </a:spcBef>
              <a:spcAft>
                <a:spcPts val="0"/>
              </a:spcAft>
              <a:buSzPts val="700"/>
              <a:buChar char="■"/>
            </a:pPr>
            <a:r>
              <a:rPr lang="en-CA"/>
              <a:t>Bundling of ESPN+, Hulu and Disney Plus for the incredibly competitive price of 12.99, the same price as Netflix's most popular package, is expected to attract mass customer base who can be monetized through historically proven content marketing practices</a:t>
            </a:r>
            <a:endParaRPr/>
          </a:p>
          <a:p>
            <a:pPr marL="461962" lvl="1" indent="-184150" algn="l" rtl="0">
              <a:lnSpc>
                <a:spcPct val="100000"/>
              </a:lnSpc>
              <a:spcBef>
                <a:spcPts val="300"/>
              </a:spcBef>
              <a:spcAft>
                <a:spcPts val="0"/>
              </a:spcAft>
              <a:buSzPts val="700"/>
              <a:buNone/>
            </a:pPr>
            <a:endParaRPr/>
          </a:p>
          <a:p>
            <a:pPr marL="461962" lvl="1" indent="-184150" algn="l" rtl="0">
              <a:lnSpc>
                <a:spcPct val="100000"/>
              </a:lnSpc>
              <a:spcBef>
                <a:spcPts val="300"/>
              </a:spcBef>
              <a:spcAft>
                <a:spcPts val="0"/>
              </a:spcAft>
              <a:buSzPts val="700"/>
              <a:buNone/>
            </a:pPr>
            <a:r>
              <a:rPr lang="en-CA"/>
              <a:t> </a:t>
            </a:r>
            <a:endParaRPr/>
          </a:p>
        </p:txBody>
      </p:sp>
      <p:grpSp>
        <p:nvGrpSpPr>
          <p:cNvPr id="206" name="Google Shape;206;p22"/>
          <p:cNvGrpSpPr/>
          <p:nvPr/>
        </p:nvGrpSpPr>
        <p:grpSpPr>
          <a:xfrm>
            <a:off x="327024" y="1227105"/>
            <a:ext cx="4572000" cy="288834"/>
            <a:chOff x="339723" y="1047749"/>
            <a:chExt cx="4937760" cy="288834"/>
          </a:xfrm>
        </p:grpSpPr>
        <p:sp>
          <p:nvSpPr>
            <p:cNvPr id="207" name="Google Shape;207;p22"/>
            <p:cNvSpPr txBox="1"/>
            <p:nvPr/>
          </p:nvSpPr>
          <p:spPr>
            <a:xfrm>
              <a:off x="339723" y="1047749"/>
              <a:ext cx="493776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CA" sz="1200" b="0" i="0" u="none" strike="noStrike" cap="none">
                  <a:solidFill>
                    <a:schemeClr val="dk1"/>
                  </a:solidFill>
                  <a:latin typeface="Arial"/>
                  <a:ea typeface="Arial"/>
                  <a:cs typeface="Arial"/>
                  <a:sym typeface="Arial"/>
                </a:rPr>
                <a:t>Ability to derive an unparalleled amount of value from its content </a:t>
              </a:r>
              <a:endParaRPr sz="1400" b="0" i="0" u="none" strike="noStrike" cap="none">
                <a:solidFill>
                  <a:srgbClr val="000000"/>
                </a:solidFill>
                <a:latin typeface="Arial"/>
                <a:ea typeface="Arial"/>
                <a:cs typeface="Arial"/>
                <a:sym typeface="Arial"/>
              </a:endParaRPr>
            </a:p>
          </p:txBody>
        </p:sp>
        <p:cxnSp>
          <p:nvCxnSpPr>
            <p:cNvPr id="208" name="Google Shape;208;p22"/>
            <p:cNvCxnSpPr/>
            <p:nvPr/>
          </p:nvCxnSpPr>
          <p:spPr>
            <a:xfrm>
              <a:off x="339723" y="1336583"/>
              <a:ext cx="4937760" cy="0"/>
            </a:xfrm>
            <a:prstGeom prst="straightConnector1">
              <a:avLst/>
            </a:prstGeom>
            <a:noFill/>
            <a:ln w="9525" cap="flat" cmpd="sng">
              <a:solidFill>
                <a:schemeClr val="dk2"/>
              </a:solidFill>
              <a:prstDash val="solid"/>
              <a:round/>
              <a:headEnd type="none" w="sm" len="sm"/>
              <a:tailEnd type="none" w="sm" len="sm"/>
            </a:ln>
          </p:spPr>
        </p:cxnSp>
      </p:grpSp>
      <p:grpSp>
        <p:nvGrpSpPr>
          <p:cNvPr id="209" name="Google Shape;209;p22"/>
          <p:cNvGrpSpPr/>
          <p:nvPr/>
        </p:nvGrpSpPr>
        <p:grpSpPr>
          <a:xfrm>
            <a:off x="327025" y="3042569"/>
            <a:ext cx="4572000" cy="288834"/>
            <a:chOff x="339723" y="1047749"/>
            <a:chExt cx="4937760" cy="288834"/>
          </a:xfrm>
        </p:grpSpPr>
        <p:sp>
          <p:nvSpPr>
            <p:cNvPr id="210" name="Google Shape;210;p22"/>
            <p:cNvSpPr txBox="1"/>
            <p:nvPr/>
          </p:nvSpPr>
          <p:spPr>
            <a:xfrm>
              <a:off x="339723" y="1047749"/>
              <a:ext cx="493776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CA" sz="1200" b="0" i="0" u="none" strike="noStrike" cap="none">
                  <a:solidFill>
                    <a:schemeClr val="dk1"/>
                  </a:solidFill>
                  <a:latin typeface="Arial"/>
                  <a:ea typeface="Arial"/>
                  <a:cs typeface="Arial"/>
                  <a:sym typeface="Arial"/>
                </a:rPr>
                <a:t>Both past and especially present content success</a:t>
              </a:r>
              <a:endParaRPr sz="1400" b="0" i="0" u="none" strike="noStrike" cap="none">
                <a:solidFill>
                  <a:srgbClr val="000000"/>
                </a:solidFill>
                <a:latin typeface="Arial"/>
                <a:ea typeface="Arial"/>
                <a:cs typeface="Arial"/>
                <a:sym typeface="Arial"/>
              </a:endParaRPr>
            </a:p>
          </p:txBody>
        </p:sp>
        <p:cxnSp>
          <p:nvCxnSpPr>
            <p:cNvPr id="211" name="Google Shape;211;p22"/>
            <p:cNvCxnSpPr/>
            <p:nvPr/>
          </p:nvCxnSpPr>
          <p:spPr>
            <a:xfrm>
              <a:off x="339723" y="1336583"/>
              <a:ext cx="4937760" cy="0"/>
            </a:xfrm>
            <a:prstGeom prst="straightConnector1">
              <a:avLst/>
            </a:prstGeom>
            <a:noFill/>
            <a:ln w="9525" cap="flat" cmpd="sng">
              <a:solidFill>
                <a:schemeClr val="dk2"/>
              </a:solidFill>
              <a:prstDash val="solid"/>
              <a:round/>
              <a:headEnd type="none" w="sm" len="sm"/>
              <a:tailEnd type="none" w="sm" len="sm"/>
            </a:ln>
          </p:spPr>
        </p:cxnSp>
      </p:grpSp>
      <p:grpSp>
        <p:nvGrpSpPr>
          <p:cNvPr id="212" name="Google Shape;212;p22"/>
          <p:cNvGrpSpPr/>
          <p:nvPr/>
        </p:nvGrpSpPr>
        <p:grpSpPr>
          <a:xfrm>
            <a:off x="327024" y="4962514"/>
            <a:ext cx="4572000" cy="288834"/>
            <a:chOff x="339723" y="1047749"/>
            <a:chExt cx="4937760" cy="288834"/>
          </a:xfrm>
        </p:grpSpPr>
        <p:sp>
          <p:nvSpPr>
            <p:cNvPr id="213" name="Google Shape;213;p22"/>
            <p:cNvSpPr txBox="1"/>
            <p:nvPr/>
          </p:nvSpPr>
          <p:spPr>
            <a:xfrm>
              <a:off x="339723" y="1047749"/>
              <a:ext cx="493776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CA" sz="1200" b="0" i="0" u="none" strike="noStrike" cap="none">
                  <a:solidFill>
                    <a:schemeClr val="dk1"/>
                  </a:solidFill>
                  <a:latin typeface="Arial"/>
                  <a:ea typeface="Arial"/>
                  <a:cs typeface="Arial"/>
                  <a:sym typeface="Arial"/>
                </a:rPr>
                <a:t>Positioned for the shift from traditional content consumption</a:t>
              </a:r>
              <a:endParaRPr/>
            </a:p>
          </p:txBody>
        </p:sp>
        <p:cxnSp>
          <p:nvCxnSpPr>
            <p:cNvPr id="214" name="Google Shape;214;p22"/>
            <p:cNvCxnSpPr/>
            <p:nvPr/>
          </p:nvCxnSpPr>
          <p:spPr>
            <a:xfrm>
              <a:off x="339723" y="1336583"/>
              <a:ext cx="4937760" cy="0"/>
            </a:xfrm>
            <a:prstGeom prst="straightConnector1">
              <a:avLst/>
            </a:prstGeom>
            <a:noFill/>
            <a:ln w="9525" cap="flat" cmpd="sng">
              <a:solidFill>
                <a:schemeClr val="dk2"/>
              </a:solidFill>
              <a:prstDash val="solid"/>
              <a:round/>
              <a:headEnd type="none" w="sm" len="sm"/>
              <a:tailEnd type="none" w="sm" len="sm"/>
            </a:ln>
          </p:spPr>
        </p:cxnSp>
      </p:grpSp>
      <p:sp>
        <p:nvSpPr>
          <p:cNvPr id="215" name="Google Shape;215;p22"/>
          <p:cNvSpPr txBox="1"/>
          <p:nvPr/>
        </p:nvSpPr>
        <p:spPr>
          <a:xfrm>
            <a:off x="108750" y="1575722"/>
            <a:ext cx="4798325" cy="1421423"/>
          </a:xfrm>
          <a:prstGeom prst="rect">
            <a:avLst/>
          </a:prstGeom>
          <a:noFill/>
          <a:ln>
            <a:noFill/>
          </a:ln>
        </p:spPr>
        <p:txBody>
          <a:bodyPr spcFirstLastPara="1" wrap="square" lIns="0" tIns="45700" rIns="0" bIns="45700" anchor="t" anchorCtr="0">
            <a:noAutofit/>
          </a:bodyPr>
          <a:lstStyle/>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rgbClr val="000000"/>
                </a:solidFill>
                <a:latin typeface="Arial"/>
                <a:ea typeface="Arial"/>
                <a:cs typeface="Arial"/>
                <a:sym typeface="Arial"/>
              </a:rPr>
              <a:t>Vary few businesses how the ability to earn profit in one segment, while marketing for another through the creation of a incomparable customer relationship with the product itself.</a:t>
            </a:r>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rgbClr val="000000"/>
                </a:solidFill>
                <a:latin typeface="Arial"/>
                <a:ea typeface="Arial"/>
                <a:cs typeface="Arial"/>
                <a:sym typeface="Arial"/>
              </a:rPr>
              <a:t>Revenue from studio entertainment, media network content, and now the strategically implemented streaming service serve as lagging indicators and driver of future revenue.</a:t>
            </a:r>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rgbClr val="000000"/>
                </a:solidFill>
                <a:latin typeface="Arial"/>
                <a:ea typeface="Arial"/>
                <a:cs typeface="Arial"/>
                <a:sym typeface="Arial"/>
              </a:rPr>
              <a:t>This highly lucrative and growing future revenue comes from the Disney parks and resorts segment.</a:t>
            </a:r>
            <a:endParaRPr sz="1000" b="0" i="0" u="none" strike="noStrike" cap="none">
              <a:solidFill>
                <a:schemeClr val="dk1"/>
              </a:solidFill>
              <a:latin typeface="Arial"/>
              <a:ea typeface="Arial"/>
              <a:cs typeface="Arial"/>
              <a:sym typeface="Arial"/>
            </a:endParaRPr>
          </a:p>
          <a:p>
            <a:pPr marL="461962" marR="0" lvl="1" indent="-184150" algn="l" rtl="0">
              <a:lnSpc>
                <a:spcPct val="100000"/>
              </a:lnSpc>
              <a:spcBef>
                <a:spcPts val="300"/>
              </a:spcBef>
              <a:spcAft>
                <a:spcPts val="0"/>
              </a:spcAft>
              <a:buClr>
                <a:schemeClr val="accent1"/>
              </a:buClr>
              <a:buSzPts val="700"/>
              <a:buFont typeface="Noto Sans Symbols"/>
              <a:buNone/>
            </a:pPr>
            <a:endParaRPr sz="1000" b="0" i="0" u="none" strike="noStrike" cap="none">
              <a:solidFill>
                <a:schemeClr val="dk1"/>
              </a:solidFill>
              <a:latin typeface="Arial"/>
              <a:ea typeface="Arial"/>
              <a:cs typeface="Arial"/>
              <a:sym typeface="Arial"/>
            </a:endParaRPr>
          </a:p>
        </p:txBody>
      </p:sp>
      <p:sp>
        <p:nvSpPr>
          <p:cNvPr id="216" name="Google Shape;216;p22"/>
          <p:cNvSpPr txBox="1"/>
          <p:nvPr/>
        </p:nvSpPr>
        <p:spPr>
          <a:xfrm>
            <a:off x="109876" y="3430126"/>
            <a:ext cx="4937759" cy="1491989"/>
          </a:xfrm>
          <a:prstGeom prst="rect">
            <a:avLst/>
          </a:prstGeom>
          <a:noFill/>
          <a:ln>
            <a:noFill/>
          </a:ln>
        </p:spPr>
        <p:txBody>
          <a:bodyPr spcFirstLastPara="1" wrap="square" lIns="0" tIns="45700" rIns="0" bIns="45700" anchor="t" anchorCtr="0">
            <a:noAutofit/>
          </a:bodyPr>
          <a:lstStyle/>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Avengers Endgame has grossed $860 million domestically and $2.8 billion worldwide.</a:t>
            </a:r>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Estimated $10.2 billion in 2018 revenue coming from ESPN alone, 6% up from the previous year.</a:t>
            </a:r>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With the Fox acquisition Disney has a controlling stake in Hulu which boasts 60 million subscribers as compared to only 30 million in 2018.</a:t>
            </a:r>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Hulu 100% growth represents a shift of control in the streaming universe as Netflix's domestic user base shrinks.</a:t>
            </a:r>
            <a:endParaRPr sz="1000" b="0" i="0" u="none" strike="noStrike" cap="none">
              <a:solidFill>
                <a:schemeClr val="dk1"/>
              </a:solidFill>
              <a:latin typeface="Arial"/>
              <a:ea typeface="Arial"/>
              <a:cs typeface="Arial"/>
              <a:sym typeface="Arial"/>
            </a:endParaRPr>
          </a:p>
        </p:txBody>
      </p:sp>
      <p:pic>
        <p:nvPicPr>
          <p:cNvPr id="217" name="Google Shape;217;p22"/>
          <p:cNvPicPr preferRelativeResize="0"/>
          <p:nvPr/>
        </p:nvPicPr>
        <p:blipFill rotWithShape="1">
          <a:blip r:embed="rId3">
            <a:alphaModFix/>
          </a:blip>
          <a:srcRect/>
          <a:stretch/>
        </p:blipFill>
        <p:spPr>
          <a:xfrm>
            <a:off x="5619314" y="1240680"/>
            <a:ext cx="3690647" cy="2306654"/>
          </a:xfrm>
          <a:prstGeom prst="rect">
            <a:avLst/>
          </a:prstGeom>
          <a:noFill/>
          <a:ln>
            <a:noFill/>
          </a:ln>
        </p:spPr>
      </p:pic>
      <p:pic>
        <p:nvPicPr>
          <p:cNvPr id="218" name="Google Shape;218;p22"/>
          <p:cNvPicPr preferRelativeResize="0"/>
          <p:nvPr/>
        </p:nvPicPr>
        <p:blipFill rotWithShape="1">
          <a:blip r:embed="rId4">
            <a:alphaModFix/>
          </a:blip>
          <a:srcRect/>
          <a:stretch/>
        </p:blipFill>
        <p:spPr>
          <a:xfrm>
            <a:off x="5481345" y="3801757"/>
            <a:ext cx="1321690" cy="718118"/>
          </a:xfrm>
          <a:prstGeom prst="rect">
            <a:avLst/>
          </a:prstGeom>
          <a:noFill/>
          <a:ln>
            <a:noFill/>
          </a:ln>
        </p:spPr>
      </p:pic>
      <p:pic>
        <p:nvPicPr>
          <p:cNvPr id="219" name="Google Shape;219;p22"/>
          <p:cNvPicPr preferRelativeResize="0"/>
          <p:nvPr/>
        </p:nvPicPr>
        <p:blipFill rotWithShape="1">
          <a:blip r:embed="rId5">
            <a:alphaModFix/>
          </a:blip>
          <a:srcRect/>
          <a:stretch/>
        </p:blipFill>
        <p:spPr>
          <a:xfrm>
            <a:off x="8953111" y="4177083"/>
            <a:ext cx="928620" cy="326468"/>
          </a:xfrm>
          <a:prstGeom prst="rect">
            <a:avLst/>
          </a:prstGeom>
          <a:noFill/>
          <a:ln>
            <a:noFill/>
          </a:ln>
        </p:spPr>
      </p:pic>
      <p:pic>
        <p:nvPicPr>
          <p:cNvPr id="220" name="Google Shape;220;p22"/>
          <p:cNvPicPr preferRelativeResize="0"/>
          <p:nvPr/>
        </p:nvPicPr>
        <p:blipFill rotWithShape="1">
          <a:blip r:embed="rId6">
            <a:alphaModFix/>
          </a:blip>
          <a:srcRect/>
          <a:stretch/>
        </p:blipFill>
        <p:spPr>
          <a:xfrm>
            <a:off x="7712505" y="4185519"/>
            <a:ext cx="1102933" cy="326468"/>
          </a:xfrm>
          <a:prstGeom prst="rect">
            <a:avLst/>
          </a:prstGeom>
          <a:noFill/>
          <a:ln>
            <a:noFill/>
          </a:ln>
        </p:spPr>
      </p:pic>
      <p:pic>
        <p:nvPicPr>
          <p:cNvPr id="221" name="Google Shape;221;p22"/>
          <p:cNvPicPr preferRelativeResize="0"/>
          <p:nvPr/>
        </p:nvPicPr>
        <p:blipFill rotWithShape="1">
          <a:blip r:embed="rId7">
            <a:alphaModFix/>
          </a:blip>
          <a:srcRect/>
          <a:stretch/>
        </p:blipFill>
        <p:spPr>
          <a:xfrm>
            <a:off x="8041886" y="5347214"/>
            <a:ext cx="1487137" cy="332282"/>
          </a:xfrm>
          <a:prstGeom prst="rect">
            <a:avLst/>
          </a:prstGeom>
          <a:noFill/>
          <a:ln>
            <a:noFill/>
          </a:ln>
        </p:spPr>
      </p:pic>
      <p:pic>
        <p:nvPicPr>
          <p:cNvPr id="222" name="Google Shape;222;p22"/>
          <p:cNvPicPr preferRelativeResize="0"/>
          <p:nvPr/>
        </p:nvPicPr>
        <p:blipFill rotWithShape="1">
          <a:blip r:embed="rId8">
            <a:alphaModFix/>
          </a:blip>
          <a:srcRect l="2342" t="16378" b="16382"/>
          <a:stretch/>
        </p:blipFill>
        <p:spPr>
          <a:xfrm>
            <a:off x="7659097" y="4906665"/>
            <a:ext cx="1275799" cy="325019"/>
          </a:xfrm>
          <a:prstGeom prst="rect">
            <a:avLst/>
          </a:prstGeom>
          <a:noFill/>
          <a:ln>
            <a:noFill/>
          </a:ln>
        </p:spPr>
      </p:pic>
      <p:pic>
        <p:nvPicPr>
          <p:cNvPr id="223" name="Google Shape;223;p22"/>
          <p:cNvPicPr preferRelativeResize="0"/>
          <p:nvPr/>
        </p:nvPicPr>
        <p:blipFill rotWithShape="1">
          <a:blip r:embed="rId9">
            <a:alphaModFix/>
          </a:blip>
          <a:srcRect/>
          <a:stretch/>
        </p:blipFill>
        <p:spPr>
          <a:xfrm>
            <a:off x="5409803" y="5891066"/>
            <a:ext cx="1978991" cy="320040"/>
          </a:xfrm>
          <a:prstGeom prst="rect">
            <a:avLst/>
          </a:prstGeom>
          <a:noFill/>
          <a:ln>
            <a:noFill/>
          </a:ln>
        </p:spPr>
      </p:pic>
      <p:pic>
        <p:nvPicPr>
          <p:cNvPr id="224" name="Google Shape;224;p22"/>
          <p:cNvPicPr preferRelativeResize="0"/>
          <p:nvPr/>
        </p:nvPicPr>
        <p:blipFill rotWithShape="1">
          <a:blip r:embed="rId10">
            <a:alphaModFix/>
          </a:blip>
          <a:srcRect/>
          <a:stretch/>
        </p:blipFill>
        <p:spPr>
          <a:xfrm>
            <a:off x="8191662" y="3732477"/>
            <a:ext cx="1042704" cy="343766"/>
          </a:xfrm>
          <a:prstGeom prst="rect">
            <a:avLst/>
          </a:prstGeom>
          <a:noFill/>
          <a:ln>
            <a:noFill/>
          </a:ln>
        </p:spPr>
      </p:pic>
      <p:sp>
        <p:nvSpPr>
          <p:cNvPr id="225" name="Google Shape;225;p22"/>
          <p:cNvSpPr/>
          <p:nvPr/>
        </p:nvSpPr>
        <p:spPr>
          <a:xfrm>
            <a:off x="7569275" y="4833109"/>
            <a:ext cx="2424588" cy="893775"/>
          </a:xfrm>
          <a:prstGeom prst="rect">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6" name="Google Shape;226;p22"/>
          <p:cNvSpPr/>
          <p:nvPr/>
        </p:nvSpPr>
        <p:spPr>
          <a:xfrm>
            <a:off x="7464638" y="3662978"/>
            <a:ext cx="2443739" cy="936945"/>
          </a:xfrm>
          <a:prstGeom prst="rect">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27" name="Google Shape;227;p22"/>
          <p:cNvPicPr preferRelativeResize="0"/>
          <p:nvPr/>
        </p:nvPicPr>
        <p:blipFill rotWithShape="1">
          <a:blip r:embed="rId11">
            <a:alphaModFix/>
          </a:blip>
          <a:srcRect/>
          <a:stretch/>
        </p:blipFill>
        <p:spPr>
          <a:xfrm>
            <a:off x="8941501" y="4902608"/>
            <a:ext cx="985135" cy="325019"/>
          </a:xfrm>
          <a:prstGeom prst="rect">
            <a:avLst/>
          </a:prstGeom>
          <a:noFill/>
          <a:ln>
            <a:noFill/>
          </a:ln>
        </p:spPr>
      </p:pic>
      <p:pic>
        <p:nvPicPr>
          <p:cNvPr id="228" name="Google Shape;228;p22"/>
          <p:cNvPicPr preferRelativeResize="0"/>
          <p:nvPr/>
        </p:nvPicPr>
        <p:blipFill rotWithShape="1">
          <a:blip r:embed="rId12">
            <a:alphaModFix/>
          </a:blip>
          <a:srcRect/>
          <a:stretch/>
        </p:blipFill>
        <p:spPr>
          <a:xfrm>
            <a:off x="5310001" y="5412063"/>
            <a:ext cx="1053805" cy="431182"/>
          </a:xfrm>
          <a:prstGeom prst="rect">
            <a:avLst/>
          </a:prstGeom>
          <a:noFill/>
          <a:ln>
            <a:noFill/>
          </a:ln>
        </p:spPr>
      </p:pic>
      <p:pic>
        <p:nvPicPr>
          <p:cNvPr id="229" name="Google Shape;229;p22"/>
          <p:cNvPicPr preferRelativeResize="0"/>
          <p:nvPr/>
        </p:nvPicPr>
        <p:blipFill rotWithShape="1">
          <a:blip r:embed="rId13">
            <a:alphaModFix/>
          </a:blip>
          <a:srcRect/>
          <a:stretch/>
        </p:blipFill>
        <p:spPr>
          <a:xfrm>
            <a:off x="6461557" y="5409728"/>
            <a:ext cx="768159" cy="436329"/>
          </a:xfrm>
          <a:prstGeom prst="rect">
            <a:avLst/>
          </a:prstGeom>
          <a:noFill/>
          <a:ln>
            <a:noFill/>
          </a:ln>
        </p:spPr>
      </p:pic>
      <p:sp>
        <p:nvSpPr>
          <p:cNvPr id="230" name="Google Shape;230;p22"/>
          <p:cNvSpPr/>
          <p:nvPr/>
        </p:nvSpPr>
        <p:spPr>
          <a:xfrm>
            <a:off x="5246713" y="5364719"/>
            <a:ext cx="2191014" cy="894208"/>
          </a:xfrm>
          <a:prstGeom prst="rect">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31" name="Google Shape;231;p22"/>
          <p:cNvCxnSpPr>
            <a:stCxn id="230" idx="0"/>
            <a:endCxn id="218" idx="2"/>
          </p:cNvCxnSpPr>
          <p:nvPr/>
        </p:nvCxnSpPr>
        <p:spPr>
          <a:xfrm rot="10800000">
            <a:off x="6142120" y="4519919"/>
            <a:ext cx="200100" cy="844800"/>
          </a:xfrm>
          <a:prstGeom prst="straightConnector1">
            <a:avLst/>
          </a:prstGeom>
          <a:noFill/>
          <a:ln w="9525" cap="flat" cmpd="sng">
            <a:solidFill>
              <a:srgbClr val="582986"/>
            </a:solidFill>
            <a:prstDash val="solid"/>
            <a:round/>
            <a:headEnd type="none" w="sm" len="sm"/>
            <a:tailEnd type="triangle" w="med" len="med"/>
          </a:ln>
        </p:spPr>
      </p:cxnSp>
      <p:cxnSp>
        <p:nvCxnSpPr>
          <p:cNvPr id="232" name="Google Shape;232;p22"/>
          <p:cNvCxnSpPr>
            <a:stCxn id="226" idx="1"/>
            <a:endCxn id="218" idx="3"/>
          </p:cNvCxnSpPr>
          <p:nvPr/>
        </p:nvCxnSpPr>
        <p:spPr>
          <a:xfrm flipH="1">
            <a:off x="6803138" y="4131451"/>
            <a:ext cx="661500" cy="29400"/>
          </a:xfrm>
          <a:prstGeom prst="straightConnector1">
            <a:avLst/>
          </a:prstGeom>
          <a:noFill/>
          <a:ln w="9525" cap="flat" cmpd="sng">
            <a:solidFill>
              <a:srgbClr val="582986"/>
            </a:solidFill>
            <a:prstDash val="solid"/>
            <a:round/>
            <a:headEnd type="none" w="sm" len="sm"/>
            <a:tailEnd type="triangle" w="med" len="med"/>
          </a:ln>
        </p:spPr>
      </p:cxnSp>
      <p:cxnSp>
        <p:nvCxnSpPr>
          <p:cNvPr id="233" name="Google Shape;233;p22"/>
          <p:cNvCxnSpPr>
            <a:stCxn id="225" idx="1"/>
          </p:cNvCxnSpPr>
          <p:nvPr/>
        </p:nvCxnSpPr>
        <p:spPr>
          <a:xfrm rot="10800000">
            <a:off x="6803075" y="4564796"/>
            <a:ext cx="766200" cy="715200"/>
          </a:xfrm>
          <a:prstGeom prst="straightConnector1">
            <a:avLst/>
          </a:prstGeom>
          <a:noFill/>
          <a:ln w="9525" cap="flat" cmpd="sng">
            <a:solidFill>
              <a:srgbClr val="582986"/>
            </a:solidFill>
            <a:prstDash val="solid"/>
            <a:round/>
            <a:headEnd type="none" w="sm" len="sm"/>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7"/>
          <p:cNvSpPr txBox="1">
            <a:spLocks noGrp="1"/>
          </p:cNvSpPr>
          <p:nvPr>
            <p:ph type="body" idx="1"/>
          </p:nvPr>
        </p:nvSpPr>
        <p:spPr>
          <a:xfrm>
            <a:off x="329406" y="864618"/>
            <a:ext cx="9400032" cy="1828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840"/>
              <a:buNone/>
            </a:pPr>
            <a:endParaRPr/>
          </a:p>
        </p:txBody>
      </p:sp>
      <p:sp>
        <p:nvSpPr>
          <p:cNvPr id="239" name="Google Shape;239;p17"/>
          <p:cNvSpPr txBox="1">
            <a:spLocks noGrp="1"/>
          </p:cNvSpPr>
          <p:nvPr>
            <p:ph type="ftr" idx="11"/>
          </p:nvPr>
        </p:nvSpPr>
        <p:spPr>
          <a:xfrm>
            <a:off x="642938" y="7035954"/>
            <a:ext cx="6400800" cy="414338"/>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SzPts val="1400"/>
              <a:buNone/>
            </a:pPr>
            <a:r>
              <a:rPr lang="en-CA"/>
              <a:t>Brand Finance, Box Office Mojo, FactSet, Bloomberg, Artrepreneur</a:t>
            </a:r>
            <a:endParaRPr/>
          </a:p>
        </p:txBody>
      </p:sp>
      <p:sp>
        <p:nvSpPr>
          <p:cNvPr id="240" name="Google Shape;240;p17"/>
          <p:cNvSpPr txBox="1">
            <a:spLocks noGrp="1"/>
          </p:cNvSpPr>
          <p:nvPr>
            <p:ph type="body" idx="2"/>
          </p:nvPr>
        </p:nvSpPr>
        <p:spPr>
          <a:xfrm>
            <a:off x="5121212" y="302161"/>
            <a:ext cx="4608576" cy="128016"/>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560"/>
              <a:buNone/>
            </a:pPr>
            <a:endParaRPr/>
          </a:p>
        </p:txBody>
      </p:sp>
      <p:sp>
        <p:nvSpPr>
          <p:cNvPr id="241" name="Google Shape;241;p17"/>
          <p:cNvSpPr txBox="1">
            <a:spLocks noGrp="1"/>
          </p:cNvSpPr>
          <p:nvPr>
            <p:ph type="title"/>
          </p:nvPr>
        </p:nvSpPr>
        <p:spPr>
          <a:xfrm>
            <a:off x="329406" y="541526"/>
            <a:ext cx="9400032" cy="32004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400"/>
              <a:buNone/>
            </a:pPr>
            <a:r>
              <a:rPr lang="en-CA"/>
              <a:t>Investment Thesis II: Protected and Valuable Intellectual Property</a:t>
            </a:r>
            <a:endParaRPr/>
          </a:p>
        </p:txBody>
      </p:sp>
      <p:sp>
        <p:nvSpPr>
          <p:cNvPr id="242" name="Google Shape;242;p17"/>
          <p:cNvSpPr/>
          <p:nvPr/>
        </p:nvSpPr>
        <p:spPr>
          <a:xfrm>
            <a:off x="327025" y="6483350"/>
            <a:ext cx="9418638" cy="533399"/>
          </a:xfrm>
          <a:prstGeom prst="roundRect">
            <a:avLst>
              <a:gd name="adj" fmla="val 0"/>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Arial"/>
                <a:ea typeface="Arial"/>
                <a:cs typeface="Arial"/>
                <a:sym typeface="Arial"/>
              </a:rPr>
              <a:t>Strong political moat that protects valuable character content and brand </a:t>
            </a:r>
            <a:endParaRPr sz="1400" b="0" i="0" u="none" strike="noStrike" cap="none">
              <a:solidFill>
                <a:srgbClr val="000000"/>
              </a:solidFill>
              <a:latin typeface="Arial"/>
              <a:ea typeface="Arial"/>
              <a:cs typeface="Arial"/>
              <a:sym typeface="Arial"/>
            </a:endParaRPr>
          </a:p>
        </p:txBody>
      </p:sp>
      <p:sp>
        <p:nvSpPr>
          <p:cNvPr id="243" name="Google Shape;243;p17"/>
          <p:cNvSpPr txBox="1"/>
          <p:nvPr/>
        </p:nvSpPr>
        <p:spPr>
          <a:xfrm>
            <a:off x="320675" y="4319574"/>
            <a:ext cx="9408900" cy="2078700"/>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7"/>
          <p:cNvSpPr txBox="1">
            <a:spLocks noGrp="1"/>
          </p:cNvSpPr>
          <p:nvPr>
            <p:ph type="body" idx="3"/>
          </p:nvPr>
        </p:nvSpPr>
        <p:spPr>
          <a:xfrm>
            <a:off x="4948207" y="4471297"/>
            <a:ext cx="4820144" cy="1946181"/>
          </a:xfrm>
          <a:prstGeom prst="rect">
            <a:avLst/>
          </a:prstGeom>
          <a:noFill/>
          <a:ln>
            <a:noFill/>
          </a:ln>
        </p:spPr>
        <p:txBody>
          <a:bodyPr spcFirstLastPara="1" wrap="square" lIns="0" tIns="45700" rIns="0" bIns="45700" anchor="t" anchorCtr="0">
            <a:noAutofit/>
          </a:bodyPr>
          <a:lstStyle/>
          <a:p>
            <a:pPr marL="461962" lvl="1" indent="-228600" algn="l" rtl="0">
              <a:lnSpc>
                <a:spcPct val="100000"/>
              </a:lnSpc>
              <a:spcBef>
                <a:spcPts val="300"/>
              </a:spcBef>
              <a:spcAft>
                <a:spcPts val="0"/>
              </a:spcAft>
              <a:buSzPts val="700"/>
              <a:buChar char="■"/>
            </a:pPr>
            <a:r>
              <a:rPr lang="en-CA"/>
              <a:t>Disney first debuted Mickey Mouse in 1928 and had copyright protection for 56 years</a:t>
            </a:r>
            <a:endParaRPr/>
          </a:p>
          <a:p>
            <a:pPr marL="461962" lvl="1" indent="-228600" algn="l" rtl="0">
              <a:lnSpc>
                <a:spcPct val="100000"/>
              </a:lnSpc>
              <a:spcBef>
                <a:spcPts val="300"/>
              </a:spcBef>
              <a:spcAft>
                <a:spcPts val="0"/>
              </a:spcAft>
              <a:buSzPts val="700"/>
              <a:buChar char="■"/>
            </a:pPr>
            <a:r>
              <a:rPr lang="en-CA"/>
              <a:t>Closer to the date, Disney started heavy lobbying actions to enact changes in the Copyright Act duration</a:t>
            </a:r>
            <a:endParaRPr/>
          </a:p>
          <a:p>
            <a:pPr marL="461962" lvl="1" indent="-228600" algn="l" rtl="0">
              <a:lnSpc>
                <a:spcPct val="100000"/>
              </a:lnSpc>
              <a:spcBef>
                <a:spcPts val="300"/>
              </a:spcBef>
              <a:spcAft>
                <a:spcPts val="0"/>
              </a:spcAft>
              <a:buSzPts val="700"/>
              <a:buChar char="■"/>
            </a:pPr>
            <a:r>
              <a:rPr lang="en-CA"/>
              <a:t>So in 1976, Congress followed Europe’s model to push duration to 75 years leaving Mickey Mouse to expire in 2003</a:t>
            </a:r>
            <a:endParaRPr/>
          </a:p>
          <a:p>
            <a:pPr marL="461962" lvl="1" indent="-228600" algn="l" rtl="0">
              <a:lnSpc>
                <a:spcPct val="100000"/>
              </a:lnSpc>
              <a:spcBef>
                <a:spcPts val="300"/>
              </a:spcBef>
              <a:spcAft>
                <a:spcPts val="0"/>
              </a:spcAft>
              <a:buSzPts val="700"/>
              <a:buChar char="■"/>
            </a:pPr>
            <a:r>
              <a:rPr lang="en-CA"/>
              <a:t>Again, Disney lobbied, and Congress acted, making an expiration at 2023</a:t>
            </a:r>
            <a:endParaRPr/>
          </a:p>
          <a:p>
            <a:pPr marL="461962" lvl="1" indent="-228600" algn="l" rtl="0">
              <a:lnSpc>
                <a:spcPct val="100000"/>
              </a:lnSpc>
              <a:spcBef>
                <a:spcPts val="300"/>
              </a:spcBef>
              <a:spcAft>
                <a:spcPts val="0"/>
              </a:spcAft>
              <a:buSzPts val="700"/>
              <a:buChar char="■"/>
            </a:pPr>
            <a:r>
              <a:rPr lang="en-CA"/>
              <a:t>This showcases the prodigious political influence Disney has within Congress and accentuates the fact that they are willing to do anything to ensure that their character content does not oscillate to the Public Domain</a:t>
            </a:r>
            <a:endParaRPr/>
          </a:p>
          <a:p>
            <a:pPr marL="461962" lvl="1" indent="-184150" algn="l" rtl="0">
              <a:lnSpc>
                <a:spcPct val="100000"/>
              </a:lnSpc>
              <a:spcBef>
                <a:spcPts val="300"/>
              </a:spcBef>
              <a:spcAft>
                <a:spcPts val="0"/>
              </a:spcAft>
              <a:buSzPts val="700"/>
              <a:buNone/>
            </a:pPr>
            <a:endParaRPr/>
          </a:p>
        </p:txBody>
      </p:sp>
      <p:sp>
        <p:nvSpPr>
          <p:cNvPr id="245" name="Google Shape;245;p17"/>
          <p:cNvSpPr txBox="1"/>
          <p:nvPr/>
        </p:nvSpPr>
        <p:spPr>
          <a:xfrm>
            <a:off x="150540" y="3970742"/>
            <a:ext cx="4444568" cy="1399800"/>
          </a:xfrm>
          <a:prstGeom prst="rect">
            <a:avLst/>
          </a:prstGeom>
          <a:noFill/>
          <a:ln>
            <a:noFill/>
          </a:ln>
        </p:spPr>
        <p:txBody>
          <a:bodyPr spcFirstLastPara="1" wrap="square" lIns="0" tIns="45700" rIns="0" bIns="45700" anchor="t" anchorCtr="0">
            <a:noAutofit/>
          </a:bodyPr>
          <a:lstStyle/>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Disney holds 8 of the top 10 spots in box office revenue indicating that it has a monopoly over its main driver for success</a:t>
            </a:r>
            <a:endParaRPr/>
          </a:p>
          <a:p>
            <a:pPr marL="461962" marR="0" lvl="1" indent="-184150" algn="l" rtl="0">
              <a:lnSpc>
                <a:spcPct val="100000"/>
              </a:lnSpc>
              <a:spcBef>
                <a:spcPts val="300"/>
              </a:spcBef>
              <a:spcAft>
                <a:spcPts val="0"/>
              </a:spcAft>
              <a:buClr>
                <a:schemeClr val="accent1"/>
              </a:buClr>
              <a:buSzPts val="700"/>
              <a:buFont typeface="Noto Sans Symbols"/>
              <a:buNone/>
            </a:pPr>
            <a:endParaRPr sz="1000" b="0" i="0" u="none" strike="noStrike" cap="none">
              <a:solidFill>
                <a:schemeClr val="dk1"/>
              </a:solidFill>
              <a:latin typeface="Arial"/>
              <a:ea typeface="Arial"/>
              <a:cs typeface="Arial"/>
              <a:sym typeface="Arial"/>
            </a:endParaRPr>
          </a:p>
        </p:txBody>
      </p:sp>
      <p:grpSp>
        <p:nvGrpSpPr>
          <p:cNvPr id="246" name="Google Shape;246;p17"/>
          <p:cNvGrpSpPr/>
          <p:nvPr/>
        </p:nvGrpSpPr>
        <p:grpSpPr>
          <a:xfrm>
            <a:off x="327024" y="1116011"/>
            <a:ext cx="4608600" cy="288834"/>
            <a:chOff x="339723" y="1047749"/>
            <a:chExt cx="4608600" cy="288834"/>
          </a:xfrm>
        </p:grpSpPr>
        <p:sp>
          <p:nvSpPr>
            <p:cNvPr id="247" name="Google Shape;247;p17"/>
            <p:cNvSpPr txBox="1"/>
            <p:nvPr/>
          </p:nvSpPr>
          <p:spPr>
            <a:xfrm>
              <a:off x="339723" y="1047749"/>
              <a:ext cx="460860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None/>
              </a:pPr>
              <a:r>
                <a:rPr lang="en-CA" sz="1200" b="1" i="0" u="none" strike="noStrike" cap="none">
                  <a:solidFill>
                    <a:schemeClr val="dk1"/>
                  </a:solidFill>
                  <a:latin typeface="Arial"/>
                  <a:ea typeface="Arial"/>
                  <a:cs typeface="Arial"/>
                  <a:sym typeface="Arial"/>
                </a:rPr>
                <a:t>BRAND EQUITY</a:t>
              </a:r>
              <a:endParaRPr sz="1400" b="1" i="0" u="none" strike="noStrike" cap="none">
                <a:solidFill>
                  <a:srgbClr val="000000"/>
                </a:solidFill>
                <a:latin typeface="Arial"/>
                <a:ea typeface="Arial"/>
                <a:cs typeface="Arial"/>
                <a:sym typeface="Arial"/>
              </a:endParaRPr>
            </a:p>
          </p:txBody>
        </p:sp>
        <p:cxnSp>
          <p:nvCxnSpPr>
            <p:cNvPr id="248" name="Google Shape;248;p17"/>
            <p:cNvCxnSpPr/>
            <p:nvPr/>
          </p:nvCxnSpPr>
          <p:spPr>
            <a:xfrm>
              <a:off x="339723" y="1336583"/>
              <a:ext cx="4608600" cy="0"/>
            </a:xfrm>
            <a:prstGeom prst="straightConnector1">
              <a:avLst/>
            </a:prstGeom>
            <a:noFill/>
            <a:ln w="9525" cap="flat" cmpd="sng">
              <a:solidFill>
                <a:schemeClr val="dk2"/>
              </a:solidFill>
              <a:prstDash val="solid"/>
              <a:round/>
              <a:headEnd type="none" w="sm" len="sm"/>
              <a:tailEnd type="none" w="sm" len="sm"/>
            </a:ln>
          </p:spPr>
        </p:cxnSp>
      </p:grpSp>
      <p:sp>
        <p:nvSpPr>
          <p:cNvPr id="249" name="Google Shape;249;p17"/>
          <p:cNvSpPr txBox="1"/>
          <p:nvPr/>
        </p:nvSpPr>
        <p:spPr>
          <a:xfrm>
            <a:off x="320675" y="3961840"/>
            <a:ext cx="4586400" cy="448054"/>
          </a:xfrm>
          <a:prstGeom prst="rect">
            <a:avLst/>
          </a:prstGeom>
          <a:noFill/>
          <a:ln>
            <a:noFill/>
          </a:ln>
        </p:spPr>
        <p:txBody>
          <a:bodyPr spcFirstLastPara="1" wrap="square" lIns="91425" tIns="45700" rIns="91425" bIns="45700" anchor="t" anchorCtr="0">
            <a:noAutofit/>
          </a:bodyPr>
          <a:lstStyle/>
          <a:p>
            <a:pPr marL="231775" marR="0" lvl="0" indent="-187325" algn="l" rtl="0">
              <a:lnSpc>
                <a:spcPct val="100000"/>
              </a:lnSpc>
              <a:spcBef>
                <a:spcPts val="0"/>
              </a:spcBef>
              <a:spcAft>
                <a:spcPts val="0"/>
              </a:spcAft>
              <a:buClr>
                <a:schemeClr val="dk2"/>
              </a:buClr>
              <a:buSzPts val="700"/>
              <a:buFont typeface="Noto Sans Symbols"/>
              <a:buNone/>
            </a:pPr>
            <a:endParaRPr sz="1000" b="0" i="0" u="none" strike="noStrike" cap="none">
              <a:solidFill>
                <a:schemeClr val="dk1"/>
              </a:solidFill>
              <a:latin typeface="Arial"/>
              <a:ea typeface="Arial"/>
              <a:cs typeface="Arial"/>
              <a:sym typeface="Arial"/>
            </a:endParaRPr>
          </a:p>
          <a:p>
            <a:pPr marL="171450" marR="0" lvl="0" indent="-107950" algn="l" rtl="0">
              <a:lnSpc>
                <a:spcPct val="100000"/>
              </a:lnSpc>
              <a:spcBef>
                <a:spcPts val="0"/>
              </a:spcBef>
              <a:spcAft>
                <a:spcPts val="0"/>
              </a:spcAft>
              <a:buClr>
                <a:schemeClr val="dk2"/>
              </a:buClr>
              <a:buSzPts val="1000"/>
              <a:buFont typeface="Noto Sans Symbols"/>
              <a:buNone/>
            </a:pPr>
            <a:endParaRPr sz="1000" b="0" i="0" u="none" strike="noStrike" cap="none">
              <a:solidFill>
                <a:schemeClr val="dk1"/>
              </a:solidFill>
              <a:latin typeface="Arial"/>
              <a:ea typeface="Arial"/>
              <a:cs typeface="Arial"/>
              <a:sym typeface="Arial"/>
            </a:endParaRPr>
          </a:p>
        </p:txBody>
      </p:sp>
      <p:grpSp>
        <p:nvGrpSpPr>
          <p:cNvPr id="250" name="Google Shape;250;p17"/>
          <p:cNvGrpSpPr/>
          <p:nvPr/>
        </p:nvGrpSpPr>
        <p:grpSpPr>
          <a:xfrm>
            <a:off x="5118619" y="1116397"/>
            <a:ext cx="4608600" cy="288834"/>
            <a:chOff x="339723" y="1047749"/>
            <a:chExt cx="4608600" cy="288834"/>
          </a:xfrm>
        </p:grpSpPr>
        <p:sp>
          <p:nvSpPr>
            <p:cNvPr id="251" name="Google Shape;251;p17"/>
            <p:cNvSpPr txBox="1"/>
            <p:nvPr/>
          </p:nvSpPr>
          <p:spPr>
            <a:xfrm>
              <a:off x="339723" y="1047749"/>
              <a:ext cx="460860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CA" sz="1200" b="1" i="0" u="none" strike="noStrike" cap="none">
                  <a:solidFill>
                    <a:schemeClr val="dk1"/>
                  </a:solidFill>
                  <a:latin typeface="Arial"/>
                  <a:ea typeface="Arial"/>
                  <a:cs typeface="Arial"/>
                  <a:sym typeface="Arial"/>
                </a:rPr>
                <a:t>COPYRIGHT DURATION VS. MICKEY MOUSE RENEWAL</a:t>
              </a:r>
              <a:endParaRPr sz="1400" b="1" i="0" u="none" strike="noStrike" cap="none">
                <a:solidFill>
                  <a:srgbClr val="000000"/>
                </a:solidFill>
                <a:latin typeface="Arial"/>
                <a:ea typeface="Arial"/>
                <a:cs typeface="Arial"/>
                <a:sym typeface="Arial"/>
              </a:endParaRPr>
            </a:p>
          </p:txBody>
        </p:sp>
        <p:cxnSp>
          <p:nvCxnSpPr>
            <p:cNvPr id="252" name="Google Shape;252;p17"/>
            <p:cNvCxnSpPr/>
            <p:nvPr/>
          </p:nvCxnSpPr>
          <p:spPr>
            <a:xfrm>
              <a:off x="339723" y="1336583"/>
              <a:ext cx="4608600" cy="0"/>
            </a:xfrm>
            <a:prstGeom prst="straightConnector1">
              <a:avLst/>
            </a:prstGeom>
            <a:noFill/>
            <a:ln w="9525" cap="flat" cmpd="sng">
              <a:solidFill>
                <a:schemeClr val="dk2"/>
              </a:solidFill>
              <a:prstDash val="solid"/>
              <a:round/>
              <a:headEnd type="none" w="sm" len="sm"/>
              <a:tailEnd type="none" w="sm" len="sm"/>
            </a:ln>
          </p:spPr>
        </p:cxnSp>
      </p:grpSp>
      <p:grpSp>
        <p:nvGrpSpPr>
          <p:cNvPr id="253" name="Google Shape;253;p17"/>
          <p:cNvGrpSpPr/>
          <p:nvPr/>
        </p:nvGrpSpPr>
        <p:grpSpPr>
          <a:xfrm>
            <a:off x="327024" y="3637217"/>
            <a:ext cx="4608600" cy="288834"/>
            <a:chOff x="339723" y="1047749"/>
            <a:chExt cx="4608600" cy="288834"/>
          </a:xfrm>
        </p:grpSpPr>
        <p:sp>
          <p:nvSpPr>
            <p:cNvPr id="254" name="Google Shape;254;p17"/>
            <p:cNvSpPr txBox="1"/>
            <p:nvPr/>
          </p:nvSpPr>
          <p:spPr>
            <a:xfrm>
              <a:off x="339723" y="1047749"/>
              <a:ext cx="4608600" cy="274200"/>
            </a:xfrm>
            <a:prstGeom prst="rect">
              <a:avLst/>
            </a:prstGeom>
            <a:noFill/>
            <a:ln>
              <a:noFill/>
            </a:ln>
          </p:spPr>
          <p:txBody>
            <a:bodyPr spcFirstLastPara="1" wrap="square" lIns="0" tIns="45700" rIns="0" bIns="45700" anchor="ctr" anchorCtr="0">
              <a:noAutofit/>
            </a:bodyPr>
            <a:lstStyle/>
            <a:p>
              <a:pPr marL="0" marR="0" lvl="0" indent="0" algn="l" rtl="0">
                <a:lnSpc>
                  <a:spcPct val="100000"/>
                </a:lnSpc>
                <a:spcBef>
                  <a:spcPts val="0"/>
                </a:spcBef>
                <a:spcAft>
                  <a:spcPts val="0"/>
                </a:spcAft>
                <a:buNone/>
              </a:pPr>
              <a:r>
                <a:rPr lang="en-CA" sz="1200" b="1" i="0" u="none" strike="noStrike" cap="none">
                  <a:solidFill>
                    <a:schemeClr val="dk1"/>
                  </a:solidFill>
                  <a:latin typeface="Arial"/>
                  <a:ea typeface="Arial"/>
                  <a:cs typeface="Arial"/>
                  <a:sym typeface="Arial"/>
                </a:rPr>
                <a:t>ALL-TIME GLOBAL BOX OFFICE - EXAMPLE</a:t>
              </a:r>
              <a:endParaRPr sz="1200" b="1" i="0" u="none" strike="noStrike" cap="none">
                <a:solidFill>
                  <a:srgbClr val="000000"/>
                </a:solidFill>
                <a:latin typeface="Arial"/>
                <a:ea typeface="Arial"/>
                <a:cs typeface="Arial"/>
                <a:sym typeface="Arial"/>
              </a:endParaRPr>
            </a:p>
          </p:txBody>
        </p:sp>
        <p:cxnSp>
          <p:nvCxnSpPr>
            <p:cNvPr id="255" name="Google Shape;255;p17"/>
            <p:cNvCxnSpPr/>
            <p:nvPr/>
          </p:nvCxnSpPr>
          <p:spPr>
            <a:xfrm>
              <a:off x="339723" y="1336583"/>
              <a:ext cx="4608600" cy="0"/>
            </a:xfrm>
            <a:prstGeom prst="straightConnector1">
              <a:avLst/>
            </a:prstGeom>
            <a:noFill/>
            <a:ln w="9525" cap="flat" cmpd="sng">
              <a:solidFill>
                <a:schemeClr val="dk2"/>
              </a:solidFill>
              <a:prstDash val="solid"/>
              <a:round/>
              <a:headEnd type="none" w="sm" len="sm"/>
              <a:tailEnd type="none" w="sm" len="sm"/>
            </a:ln>
          </p:spPr>
        </p:cxnSp>
      </p:grpSp>
      <p:sp>
        <p:nvSpPr>
          <p:cNvPr id="256" name="Google Shape;256;p17"/>
          <p:cNvSpPr txBox="1"/>
          <p:nvPr/>
        </p:nvSpPr>
        <p:spPr>
          <a:xfrm>
            <a:off x="108750" y="1464629"/>
            <a:ext cx="4826874" cy="1885012"/>
          </a:xfrm>
          <a:prstGeom prst="rect">
            <a:avLst/>
          </a:prstGeom>
          <a:noFill/>
          <a:ln>
            <a:noFill/>
          </a:ln>
        </p:spPr>
        <p:txBody>
          <a:bodyPr spcFirstLastPara="1" wrap="square" lIns="0" tIns="45700" rIns="0" bIns="45700" anchor="t" anchorCtr="0">
            <a:noAutofit/>
          </a:bodyPr>
          <a:lstStyle/>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Brand value estimated to be worth $45.8 billion, remaining the most valuable brand in the world for 2 consecutive years; 92.3 on Brand Strength Index (BSI)</a:t>
            </a:r>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It’s leading position within the entertainment industry is derived from its generational brand loyalty and valued partnerships</a:t>
            </a:r>
            <a:endParaRPr/>
          </a:p>
          <a:p>
            <a:pPr marL="461962" marR="0" lvl="1" indent="-228600" algn="l" rtl="0">
              <a:lnSpc>
                <a:spcPct val="100000"/>
              </a:lnSpc>
              <a:spcBef>
                <a:spcPts val="300"/>
              </a:spcBef>
              <a:spcAft>
                <a:spcPts val="0"/>
              </a:spcAft>
              <a:buClr>
                <a:schemeClr val="accent1"/>
              </a:buClr>
              <a:buSzPts val="700"/>
              <a:buFont typeface="Noto Sans Symbols"/>
              <a:buChar char="■"/>
            </a:pPr>
            <a:r>
              <a:rPr lang="en-CA" sz="1000" b="0" i="0" u="none" strike="noStrike" cap="none">
                <a:solidFill>
                  <a:schemeClr val="dk1"/>
                </a:solidFill>
                <a:latin typeface="Arial"/>
                <a:ea typeface="Arial"/>
                <a:cs typeface="Arial"/>
                <a:sym typeface="Arial"/>
              </a:rPr>
              <a:t>Importance of emerging markets is increasing where Disney has been taking a stake in India and China </a:t>
            </a:r>
            <a:endParaRPr sz="1400" b="0" i="0" u="none" strike="noStrike" cap="none">
              <a:solidFill>
                <a:srgbClr val="000000"/>
              </a:solidFill>
              <a:latin typeface="Arial"/>
              <a:ea typeface="Arial"/>
              <a:cs typeface="Arial"/>
              <a:sym typeface="Arial"/>
            </a:endParaRPr>
          </a:p>
          <a:p>
            <a:pPr marL="461962" marR="0" lvl="1" indent="-184150" algn="l" rtl="0">
              <a:lnSpc>
                <a:spcPct val="100000"/>
              </a:lnSpc>
              <a:spcBef>
                <a:spcPts val="300"/>
              </a:spcBef>
              <a:spcAft>
                <a:spcPts val="0"/>
              </a:spcAft>
              <a:buClr>
                <a:schemeClr val="accent1"/>
              </a:buClr>
              <a:buSzPts val="700"/>
              <a:buFont typeface="Noto Sans Symbols"/>
              <a:buNone/>
            </a:pPr>
            <a:endParaRPr sz="1000" b="0" i="0" u="none" strike="noStrike" cap="none">
              <a:solidFill>
                <a:schemeClr val="dk1"/>
              </a:solidFill>
              <a:latin typeface="Arial"/>
              <a:ea typeface="Arial"/>
              <a:cs typeface="Arial"/>
              <a:sym typeface="Arial"/>
            </a:endParaRPr>
          </a:p>
        </p:txBody>
      </p:sp>
      <p:pic>
        <p:nvPicPr>
          <p:cNvPr id="257" name="Google Shape;257;p17"/>
          <p:cNvPicPr preferRelativeResize="0"/>
          <p:nvPr/>
        </p:nvPicPr>
        <p:blipFill rotWithShape="1">
          <a:blip r:embed="rId3">
            <a:alphaModFix/>
          </a:blip>
          <a:srcRect/>
          <a:stretch/>
        </p:blipFill>
        <p:spPr>
          <a:xfrm>
            <a:off x="1396576" y="2719921"/>
            <a:ext cx="736356" cy="592923"/>
          </a:xfrm>
          <a:prstGeom prst="rect">
            <a:avLst/>
          </a:prstGeom>
          <a:noFill/>
          <a:ln>
            <a:noFill/>
          </a:ln>
        </p:spPr>
      </p:pic>
      <p:pic>
        <p:nvPicPr>
          <p:cNvPr id="258" name="Google Shape;258;p17"/>
          <p:cNvPicPr preferRelativeResize="0"/>
          <p:nvPr/>
        </p:nvPicPr>
        <p:blipFill rotWithShape="1">
          <a:blip r:embed="rId4">
            <a:alphaModFix/>
          </a:blip>
          <a:srcRect/>
          <a:stretch/>
        </p:blipFill>
        <p:spPr>
          <a:xfrm>
            <a:off x="4945851" y="1532300"/>
            <a:ext cx="4962009" cy="3011364"/>
          </a:xfrm>
          <a:prstGeom prst="rect">
            <a:avLst/>
          </a:prstGeom>
          <a:noFill/>
          <a:ln>
            <a:noFill/>
          </a:ln>
        </p:spPr>
      </p:pic>
      <p:sp>
        <p:nvSpPr>
          <p:cNvPr id="259" name="Google Shape;259;p17"/>
          <p:cNvSpPr txBox="1"/>
          <p:nvPr/>
        </p:nvSpPr>
        <p:spPr>
          <a:xfrm>
            <a:off x="1614137" y="3419548"/>
            <a:ext cx="181610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1000" b="0" i="0" u="none" strike="noStrike" cap="none">
                <a:solidFill>
                  <a:schemeClr val="dk1"/>
                </a:solidFill>
                <a:latin typeface="Arial"/>
                <a:ea typeface="Arial"/>
                <a:cs typeface="Arial"/>
                <a:sym typeface="Arial"/>
              </a:rPr>
              <a:t>Character content examples</a:t>
            </a:r>
            <a:endParaRPr sz="1000" b="0" i="0" u="none" strike="noStrike" cap="none">
              <a:solidFill>
                <a:srgbClr val="000000"/>
              </a:solidFill>
              <a:latin typeface="Arial"/>
              <a:ea typeface="Arial"/>
              <a:cs typeface="Arial"/>
              <a:sym typeface="Arial"/>
            </a:endParaRPr>
          </a:p>
        </p:txBody>
      </p:sp>
      <p:pic>
        <p:nvPicPr>
          <p:cNvPr id="260" name="Google Shape;260;p17"/>
          <p:cNvPicPr preferRelativeResize="0"/>
          <p:nvPr/>
        </p:nvPicPr>
        <p:blipFill rotWithShape="1">
          <a:blip r:embed="rId5">
            <a:alphaModFix/>
          </a:blip>
          <a:srcRect/>
          <a:stretch/>
        </p:blipFill>
        <p:spPr>
          <a:xfrm>
            <a:off x="761262" y="4369614"/>
            <a:ext cx="3705225" cy="2078700"/>
          </a:xfrm>
          <a:prstGeom prst="rect">
            <a:avLst/>
          </a:prstGeom>
          <a:noFill/>
          <a:ln>
            <a:noFill/>
          </a:ln>
        </p:spPr>
      </p:pic>
      <p:pic>
        <p:nvPicPr>
          <p:cNvPr id="261" name="Google Shape;261;p17" descr="Image result for mickey mouse png"/>
          <p:cNvPicPr preferRelativeResize="0"/>
          <p:nvPr/>
        </p:nvPicPr>
        <p:blipFill rotWithShape="1">
          <a:blip r:embed="rId6">
            <a:alphaModFix/>
          </a:blip>
          <a:srcRect/>
          <a:stretch/>
        </p:blipFill>
        <p:spPr>
          <a:xfrm>
            <a:off x="2151276" y="2625604"/>
            <a:ext cx="843405" cy="843405"/>
          </a:xfrm>
          <a:prstGeom prst="rect">
            <a:avLst/>
          </a:prstGeom>
          <a:noFill/>
          <a:ln>
            <a:noFill/>
          </a:ln>
        </p:spPr>
      </p:pic>
      <p:pic>
        <p:nvPicPr>
          <p:cNvPr id="262" name="Google Shape;262;p17" descr="Image result for moana png"/>
          <p:cNvPicPr preferRelativeResize="0"/>
          <p:nvPr/>
        </p:nvPicPr>
        <p:blipFill rotWithShape="1">
          <a:blip r:embed="rId7">
            <a:alphaModFix/>
          </a:blip>
          <a:srcRect/>
          <a:stretch/>
        </p:blipFill>
        <p:spPr>
          <a:xfrm>
            <a:off x="3087794" y="2577130"/>
            <a:ext cx="769355" cy="858424"/>
          </a:xfrm>
          <a:prstGeom prst="rect">
            <a:avLst/>
          </a:prstGeom>
          <a:noFill/>
          <a:ln>
            <a:noFill/>
          </a:ln>
        </p:spPr>
      </p:pic>
    </p:spTree>
  </p:cSld>
  <p:clrMapOvr>
    <a:masterClrMapping/>
  </p:clrMapOvr>
</p:sld>
</file>

<file path=ppt/theme/theme1.xml><?xml version="1.0" encoding="utf-8"?>
<a:theme xmlns:a="http://schemas.openxmlformats.org/drawingml/2006/main" name="Blank">
  <a:themeElements>
    <a:clrScheme name="Custom 5">
      <a:dk1>
        <a:srgbClr val="000000"/>
      </a:dk1>
      <a:lt1>
        <a:srgbClr val="FFFFFF"/>
      </a:lt1>
      <a:dk2>
        <a:srgbClr val="5B2E88"/>
      </a:dk2>
      <a:lt2>
        <a:srgbClr val="C8C8C8"/>
      </a:lt2>
      <a:accent1>
        <a:srgbClr val="5B2E88"/>
      </a:accent1>
      <a:accent2>
        <a:srgbClr val="5B2E88"/>
      </a:accent2>
      <a:accent3>
        <a:srgbClr val="A6CDFC"/>
      </a:accent3>
      <a:accent4>
        <a:srgbClr val="80746C"/>
      </a:accent4>
      <a:accent5>
        <a:srgbClr val="2D2C2C"/>
      </a:accent5>
      <a:accent6>
        <a:srgbClr val="FFC000"/>
      </a:accent6>
      <a:hlink>
        <a:srgbClr val="0000FF"/>
      </a:hlink>
      <a:folHlink>
        <a:srgbClr val="6E298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1938</Words>
  <Application>Microsoft Office PowerPoint</Application>
  <PresentationFormat>Custom</PresentationFormat>
  <Paragraphs>186</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Noto Sans Symbols</vt:lpstr>
      <vt:lpstr>Blank</vt:lpstr>
      <vt:lpstr>Walt Disney Company (NYSE:DIS)</vt:lpstr>
      <vt:lpstr>Recommendation: Buy</vt:lpstr>
      <vt:lpstr>Company Overview</vt:lpstr>
      <vt:lpstr>Industry Outlooks</vt:lpstr>
      <vt:lpstr>Macroeconomic Outlook</vt:lpstr>
      <vt:lpstr>Key Catalysts: Streaming and International Expansion </vt:lpstr>
      <vt:lpstr>Investment Thesis I: Cohesive Business Model</vt:lpstr>
      <vt:lpstr>Investment Thesis I: Cohesive Business Model cont.</vt:lpstr>
      <vt:lpstr>Investment Thesis II: Protected and Valuable Intellectual Property</vt:lpstr>
      <vt:lpstr>Risk Matrix</vt:lpstr>
      <vt:lpstr>Relative 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Walt Disney Company (NYSE:DIS)</dc:title>
  <dc:creator>Justin Abraham</dc:creator>
  <cp:lastModifiedBy>Justin Abraham</cp:lastModifiedBy>
  <cp:revision>1</cp:revision>
  <dcterms:created xsi:type="dcterms:W3CDTF">2015-11-05T16:03:18Z</dcterms:created>
  <dcterms:modified xsi:type="dcterms:W3CDTF">2020-01-20T16:31:17Z</dcterms:modified>
</cp:coreProperties>
</file>